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256" r:id="rId2"/>
    <p:sldId id="313" r:id="rId3"/>
    <p:sldId id="414" r:id="rId4"/>
    <p:sldId id="423" r:id="rId5"/>
    <p:sldId id="417" r:id="rId6"/>
    <p:sldId id="416" r:id="rId7"/>
    <p:sldId id="359" r:id="rId8"/>
    <p:sldId id="418" r:id="rId9"/>
    <p:sldId id="419" r:id="rId10"/>
    <p:sldId id="420" r:id="rId11"/>
    <p:sldId id="421" r:id="rId12"/>
    <p:sldId id="301" r:id="rId13"/>
    <p:sldId id="424" r:id="rId14"/>
    <p:sldId id="287" r:id="rId15"/>
    <p:sldId id="425" r:id="rId16"/>
    <p:sldId id="304" r:id="rId17"/>
    <p:sldId id="426" r:id="rId18"/>
    <p:sldId id="427" r:id="rId19"/>
    <p:sldId id="303" r:id="rId20"/>
    <p:sldId id="286" r:id="rId21"/>
    <p:sldId id="295" r:id="rId22"/>
    <p:sldId id="296" r:id="rId23"/>
    <p:sldId id="284" r:id="rId24"/>
    <p:sldId id="316" r:id="rId25"/>
    <p:sldId id="278" r:id="rId26"/>
    <p:sldId id="349" r:id="rId27"/>
    <p:sldId id="298" r:id="rId28"/>
    <p:sldId id="299" r:id="rId29"/>
    <p:sldId id="257" r:id="rId30"/>
    <p:sldId id="261" r:id="rId31"/>
    <p:sldId id="263" r:id="rId32"/>
    <p:sldId id="264" r:id="rId33"/>
    <p:sldId id="350" r:id="rId3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248"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1219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86" name="Shape 8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1366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Friday non-smokers seem to have higher bills</a:t>
            </a:r>
          </a:p>
        </p:txBody>
      </p:sp>
      <p:sp>
        <p:nvSpPr>
          <p:cNvPr id="4" name="Slide Number Placeholder 3"/>
          <p:cNvSpPr>
            <a:spLocks noGrp="1"/>
          </p:cNvSpPr>
          <p:nvPr>
            <p:ph type="sldNum" sz="quarter" idx="10"/>
          </p:nvPr>
        </p:nvSpPr>
        <p:spPr/>
        <p:txBody>
          <a:bodyPr/>
          <a:lstStyle/>
          <a:p>
            <a:fld id="{2032B9E8-698A-8948-9227-39339D245734}" type="slidenum">
              <a:rPr lang="en-US" smtClean="0"/>
              <a:pPr/>
              <a:t>15</a:t>
            </a:fld>
            <a:endParaRPr lang="en-US" dirty="0"/>
          </a:p>
        </p:txBody>
      </p:sp>
    </p:spTree>
    <p:extLst>
      <p:ext uri="{BB962C8B-B14F-4D97-AF65-F5344CB8AC3E}">
        <p14:creationId xmlns:p14="http://schemas.microsoft.com/office/powerpoint/2010/main" val="3571256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32B9E8-698A-8948-9227-39339D245734}" type="slidenum">
              <a:rPr lang="en-US" smtClean="0"/>
              <a:pPr/>
              <a:t>17</a:t>
            </a:fld>
            <a:endParaRPr lang="en-US" dirty="0"/>
          </a:p>
        </p:txBody>
      </p:sp>
    </p:spTree>
    <p:extLst>
      <p:ext uri="{BB962C8B-B14F-4D97-AF65-F5344CB8AC3E}">
        <p14:creationId xmlns:p14="http://schemas.microsoft.com/office/powerpoint/2010/main" val="1998756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36" name="Shape 33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0496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92" name="Shape 29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067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 name="Shape 1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Shape 80"/>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Shape 2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2"/>
        <p:cNvGrpSpPr/>
        <p:nvPr/>
      </p:nvGrpSpPr>
      <p:grpSpPr>
        <a:xfrm>
          <a:off x="0" y="0"/>
          <a:ext cx="0" cy="0"/>
          <a:chOff x="0" y="0"/>
          <a:chExt cx="0" cy="0"/>
        </a:xfrm>
      </p:grpSpPr>
      <p:sp>
        <p:nvSpPr>
          <p:cNvPr id="33" name="Shape 33"/>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Shape 34"/>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Shape 40"/>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1" name="Shape 4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Shape 4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Shape 5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Shape 60"/>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Shape 67"/>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Shape 74"/>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sgeography.com/tobler-first-law-of-geography/"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hyperlink" Target="https://gisgeography.com/wp-content/uploads/2016/10/exponential-graph.png" TargetMode="External"/><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hyperlink" Target="https://gisgeography.com/wp-content/uploads/2016/10/spherical-graph.png" TargetMode="External"/><Relationship Id="rId11" Type="http://schemas.openxmlformats.org/officeDocument/2006/relationships/image" Target="../media/image41.png"/><Relationship Id="rId5" Type="http://schemas.openxmlformats.org/officeDocument/2006/relationships/image" Target="../media/image38.png"/><Relationship Id="rId10" Type="http://schemas.openxmlformats.org/officeDocument/2006/relationships/hyperlink" Target="https://gisgeography.com/wp-content/uploads/2016/10/gausian-graph.png" TargetMode="External"/><Relationship Id="rId4" Type="http://schemas.openxmlformats.org/officeDocument/2006/relationships/hyperlink" Target="https://gisgeography.com/wp-content/uploads/2016/10/linear-graph.png" TargetMode="External"/><Relationship Id="rId9"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p:nvPr/>
        </p:nvSpPr>
        <p:spPr>
          <a:xfrm>
            <a:off x="2059464" y="283699"/>
            <a:ext cx="6858000" cy="110251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Clr>
                <a:schemeClr val="dk1"/>
              </a:buClr>
              <a:buSzPts val="3300"/>
              <a:buFont typeface="Calibri"/>
              <a:buNone/>
            </a:pPr>
            <a:r>
              <a:rPr lang="es-CO" sz="3300" b="1" i="0" u="none" strike="noStrike" cap="none" dirty="0">
                <a:solidFill>
                  <a:schemeClr val="dk1"/>
                </a:solidFill>
                <a:latin typeface="Calibri"/>
                <a:ea typeface="Calibri"/>
                <a:cs typeface="Calibri"/>
                <a:sym typeface="Calibri"/>
              </a:rPr>
              <a:t>ANÁLISIS DE DATOS ESPACIALES</a:t>
            </a:r>
            <a:endParaRPr dirty="0"/>
          </a:p>
          <a:p>
            <a:pPr marL="0" marR="0" lvl="0" indent="0" algn="r" rtl="0">
              <a:spcBef>
                <a:spcPts val="0"/>
              </a:spcBef>
              <a:spcAft>
                <a:spcPts val="0"/>
              </a:spcAft>
              <a:buClr>
                <a:schemeClr val="dk1"/>
              </a:buClr>
              <a:buSzPts val="3300"/>
              <a:buFont typeface="Calibri"/>
              <a:buNone/>
            </a:pPr>
            <a:endParaRPr sz="330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050"/>
              <a:buFont typeface="Calibri"/>
              <a:buNone/>
            </a:pPr>
            <a:endParaRPr sz="105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2400"/>
              <a:buFont typeface="Calibri"/>
              <a:buNone/>
            </a:pPr>
            <a:r>
              <a:rPr lang="es-CO" sz="2400" b="1" i="0" u="none" strike="noStrike" cap="none" dirty="0">
                <a:solidFill>
                  <a:schemeClr val="dk1"/>
                </a:solidFill>
                <a:latin typeface="Calibri"/>
                <a:ea typeface="Calibri"/>
                <a:cs typeface="Calibri"/>
                <a:sym typeface="Calibri"/>
              </a:rPr>
              <a:t>EDIER V. ARISTIZÁBAL G.</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Ing. Geólogo (Universidad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Esp. en Gestión de Riesgos Geológicos (Universidad de Ginebra – Suiza)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err="1">
                <a:solidFill>
                  <a:schemeClr val="dk1"/>
                </a:solidFill>
                <a:latin typeface="Calibri"/>
                <a:ea typeface="Calibri"/>
                <a:cs typeface="Calibri"/>
                <a:sym typeface="Calibri"/>
              </a:rPr>
              <a:t>MSc</a:t>
            </a:r>
            <a:r>
              <a:rPr lang="es-CO" sz="1350" b="0" i="0" u="none" strike="noStrike" cap="none" dirty="0">
                <a:solidFill>
                  <a:schemeClr val="dk1"/>
                </a:solidFill>
                <a:latin typeface="Calibri"/>
                <a:ea typeface="Calibri"/>
                <a:cs typeface="Calibri"/>
                <a:sym typeface="Calibri"/>
              </a:rPr>
              <a:t>. en Geociencias (Universidad de Shimane – Japón)</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PhD. en Ingeniería (Universidad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endParaRPr sz="1350" b="0" i="0" u="none" strike="noStrike" cap="none" dirty="0">
              <a:solidFill>
                <a:schemeClr val="dk1"/>
              </a:solidFill>
              <a:latin typeface="Calibri"/>
              <a:ea typeface="Calibri"/>
              <a:cs typeface="Calibri"/>
              <a:sym typeface="Calibri"/>
            </a:endParaRPr>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Universidad Nacional de Colombia</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Facultad de Minas</a:t>
            </a:r>
            <a:endParaRPr dirty="0"/>
          </a:p>
          <a:p>
            <a:pPr marL="0" marR="0" lvl="0" indent="0" algn="r" rtl="0">
              <a:lnSpc>
                <a:spcPct val="150000"/>
              </a:lnSpc>
              <a:spcBef>
                <a:spcPts val="0"/>
              </a:spcBef>
              <a:spcAft>
                <a:spcPts val="0"/>
              </a:spcAft>
              <a:buClr>
                <a:schemeClr val="dk1"/>
              </a:buClr>
              <a:buSzPts val="1350"/>
              <a:buFont typeface="Calibri"/>
              <a:buNone/>
            </a:pPr>
            <a:r>
              <a:rPr lang="es-CO" sz="1350" b="0" i="0" u="none" strike="noStrike" cap="none" dirty="0">
                <a:solidFill>
                  <a:schemeClr val="dk1"/>
                </a:solidFill>
                <a:latin typeface="Calibri"/>
                <a:ea typeface="Calibri"/>
                <a:cs typeface="Calibri"/>
                <a:sym typeface="Calibri"/>
              </a:rPr>
              <a:t>Departamento de Geociencias</a:t>
            </a:r>
            <a:endParaRPr sz="1350" b="0"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350"/>
              <a:buFont typeface="Calibri"/>
              <a:buNone/>
            </a:pPr>
            <a:endParaRPr sz="1350" b="1" i="0" u="none" strike="noStrike" cap="none" dirty="0">
              <a:solidFill>
                <a:schemeClr val="dk1"/>
              </a:solidFill>
              <a:latin typeface="Calibri"/>
              <a:ea typeface="Calibri"/>
              <a:cs typeface="Calibri"/>
              <a:sym typeface="Calibri"/>
            </a:endParaRPr>
          </a:p>
          <a:p>
            <a:pPr marL="0" marR="0" lvl="0" indent="0" algn="r" rtl="0">
              <a:spcBef>
                <a:spcPts val="0"/>
              </a:spcBef>
              <a:spcAft>
                <a:spcPts val="0"/>
              </a:spcAft>
              <a:buClr>
                <a:schemeClr val="dk1"/>
              </a:buClr>
              <a:buSzPts val="1350"/>
              <a:buFont typeface="Calibri"/>
              <a:buNone/>
            </a:pPr>
            <a:endParaRPr sz="1350" b="1" i="0" u="none" strike="noStrike" cap="none" dirty="0">
              <a:solidFill>
                <a:schemeClr val="dk1"/>
              </a:solidFill>
              <a:latin typeface="Calibri"/>
              <a:ea typeface="Calibri"/>
              <a:cs typeface="Calibri"/>
              <a:sym typeface="Calibri"/>
            </a:endParaRPr>
          </a:p>
        </p:txBody>
      </p:sp>
      <p:pic>
        <p:nvPicPr>
          <p:cNvPr id="89" name="Shape 89"/>
          <p:cNvPicPr preferRelativeResize="0"/>
          <p:nvPr/>
        </p:nvPicPr>
        <p:blipFill rotWithShape="1">
          <a:blip r:embed="rId3">
            <a:alphaModFix/>
          </a:blip>
          <a:srcRect b="17939"/>
          <a:stretch/>
        </p:blipFill>
        <p:spPr>
          <a:xfrm>
            <a:off x="1360246" y="4005413"/>
            <a:ext cx="3021263" cy="120416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B8F269-0BE8-43FA-8FE5-22B1F055E059}"/>
              </a:ext>
            </a:extLst>
          </p:cNvPr>
          <p:cNvSpPr/>
          <p:nvPr/>
        </p:nvSpPr>
        <p:spPr>
          <a:xfrm>
            <a:off x="241539" y="916329"/>
            <a:ext cx="8721305" cy="1077218"/>
          </a:xfrm>
          <a:prstGeom prst="rect">
            <a:avLst/>
          </a:prstGeom>
        </p:spPr>
        <p:txBody>
          <a:bodyPr wrap="square">
            <a:spAutoFit/>
          </a:bodyPr>
          <a:lstStyle/>
          <a:p>
            <a:pPr algn="just"/>
            <a:r>
              <a:rPr lang="en-US" sz="1600" dirty="0">
                <a:solidFill>
                  <a:srgbClr val="3D4251"/>
                </a:solidFill>
                <a:latin typeface="+mj-lt"/>
              </a:rPr>
              <a:t>Embedded methods are iterative in a sense that takes care of each iteration of the model training process and carefully extract those features which contribute the most to the training for a particular iteration. </a:t>
            </a:r>
            <a:r>
              <a:rPr lang="en-US" sz="1600" b="1" dirty="0">
                <a:solidFill>
                  <a:srgbClr val="3D4251"/>
                </a:solidFill>
                <a:latin typeface="+mj-lt"/>
              </a:rPr>
              <a:t>Regularization</a:t>
            </a:r>
            <a:r>
              <a:rPr lang="en-US" sz="1600" dirty="0">
                <a:solidFill>
                  <a:srgbClr val="3D4251"/>
                </a:solidFill>
                <a:latin typeface="+mj-lt"/>
              </a:rPr>
              <a:t> methods are the most commonly used embedded methods which penalize a feature given a coefficient threshold.</a:t>
            </a:r>
            <a:endParaRPr lang="en-US" sz="1600" dirty="0">
              <a:latin typeface="+mj-lt"/>
            </a:endParaRPr>
          </a:p>
        </p:txBody>
      </p:sp>
      <p:cxnSp>
        <p:nvCxnSpPr>
          <p:cNvPr id="4" name="Shape 101">
            <a:extLst>
              <a:ext uri="{FF2B5EF4-FFF2-40B4-BE49-F238E27FC236}">
                <a16:creationId xmlns:a16="http://schemas.microsoft.com/office/drawing/2014/main" id="{B2D8D17F-2E51-4F38-9401-458A983B1FFA}"/>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5" name="Shape 100">
            <a:extLst>
              <a:ext uri="{FF2B5EF4-FFF2-40B4-BE49-F238E27FC236}">
                <a16:creationId xmlns:a16="http://schemas.microsoft.com/office/drawing/2014/main" id="{F8342A0D-9AB2-41EA-B32E-0AB5B9AC477C}"/>
              </a:ext>
            </a:extLst>
          </p:cNvPr>
          <p:cNvSpPr txBox="1"/>
          <p:nvPr/>
        </p:nvSpPr>
        <p:spPr>
          <a:xfrm>
            <a:off x="60700" y="-18712"/>
            <a:ext cx="8488077"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EMBEDDED METHODS</a:t>
            </a:r>
          </a:p>
        </p:txBody>
      </p:sp>
      <p:pic>
        <p:nvPicPr>
          <p:cNvPr id="6" name="Shape 102">
            <a:extLst>
              <a:ext uri="{FF2B5EF4-FFF2-40B4-BE49-F238E27FC236}">
                <a16:creationId xmlns:a16="http://schemas.microsoft.com/office/drawing/2014/main" id="{2ADF2B17-69EF-47DE-AFDA-BA0B6C87785B}"/>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315551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4BD674-FDA9-4F89-8B63-AE6275AA2CBF}"/>
              </a:ext>
            </a:extLst>
          </p:cNvPr>
          <p:cNvSpPr/>
          <p:nvPr/>
        </p:nvSpPr>
        <p:spPr>
          <a:xfrm>
            <a:off x="298174" y="1228398"/>
            <a:ext cx="8362122" cy="4278094"/>
          </a:xfrm>
          <a:prstGeom prst="rect">
            <a:avLst/>
          </a:prstGeom>
        </p:spPr>
        <p:txBody>
          <a:bodyPr wrap="square">
            <a:spAutoFit/>
          </a:bodyPr>
          <a:lstStyle/>
          <a:p>
            <a:pPr marL="285750" indent="-285750" algn="just">
              <a:buFont typeface="Wingdings" panose="05000000000000000000" pitchFamily="2" charset="2"/>
              <a:buChar char="ü"/>
            </a:pPr>
            <a:r>
              <a:rPr lang="en-US" sz="1600" dirty="0">
                <a:solidFill>
                  <a:srgbClr val="3D4251"/>
                </a:solidFill>
                <a:latin typeface="+mj-lt"/>
              </a:rPr>
              <a:t>Filter methods do not incorporate a machine learning model in order to determine if a feature is good or bad whereas wrapper methods use a machine learning model and train it the feature to decide if it is essential or not.</a:t>
            </a:r>
          </a:p>
          <a:p>
            <a:pPr marL="285750" indent="-285750" algn="just">
              <a:buFont typeface="Wingdings" panose="05000000000000000000" pitchFamily="2" charset="2"/>
              <a:buChar char="ü"/>
            </a:pPr>
            <a:endParaRPr lang="en-US" sz="1600" dirty="0">
              <a:solidFill>
                <a:srgbClr val="3D4251"/>
              </a:solidFill>
              <a:latin typeface="+mj-lt"/>
            </a:endParaRPr>
          </a:p>
          <a:p>
            <a:pPr marL="285750" indent="-285750" algn="just">
              <a:buFont typeface="Wingdings" panose="05000000000000000000" pitchFamily="2" charset="2"/>
              <a:buChar char="ü"/>
            </a:pPr>
            <a:r>
              <a:rPr lang="en-US" sz="1600" dirty="0">
                <a:solidFill>
                  <a:srgbClr val="3D4251"/>
                </a:solidFill>
                <a:latin typeface="+mj-lt"/>
              </a:rPr>
              <a:t>Filter methods are much faster compared to wrapper methods as they do not involve training the models. On the other hand, wrapper methods are computationally costly, and in the case of massive datasets, wrapper methods are not the most effective feature selection method to consider.</a:t>
            </a:r>
          </a:p>
          <a:p>
            <a:pPr marL="285750" indent="-285750" algn="just">
              <a:buFont typeface="Wingdings" panose="05000000000000000000" pitchFamily="2" charset="2"/>
              <a:buChar char="ü"/>
            </a:pPr>
            <a:endParaRPr lang="en-US" sz="1600" dirty="0">
              <a:solidFill>
                <a:srgbClr val="3D4251"/>
              </a:solidFill>
              <a:latin typeface="+mj-lt"/>
            </a:endParaRPr>
          </a:p>
          <a:p>
            <a:pPr marL="285750" indent="-285750" algn="just">
              <a:buFont typeface="Wingdings" panose="05000000000000000000" pitchFamily="2" charset="2"/>
              <a:buChar char="ü"/>
            </a:pPr>
            <a:r>
              <a:rPr lang="en-US" sz="1600" dirty="0">
                <a:solidFill>
                  <a:srgbClr val="3D4251"/>
                </a:solidFill>
                <a:latin typeface="+mj-lt"/>
              </a:rPr>
              <a:t>Filter methods may fail to find the best subset of features in situations when there is not enough data to model the statistical correlation of the features, but wrapper methods can always provide the best subset of features because of their exhaustive nature.</a:t>
            </a:r>
          </a:p>
          <a:p>
            <a:pPr marL="285750" indent="-285750" algn="just">
              <a:buFont typeface="Wingdings" panose="05000000000000000000" pitchFamily="2" charset="2"/>
              <a:buChar char="ü"/>
            </a:pPr>
            <a:endParaRPr lang="en-US" sz="1600" dirty="0">
              <a:solidFill>
                <a:srgbClr val="3D4251"/>
              </a:solidFill>
              <a:latin typeface="+mj-lt"/>
            </a:endParaRPr>
          </a:p>
          <a:p>
            <a:pPr marL="285750" indent="-285750" algn="just">
              <a:buFont typeface="Wingdings" panose="05000000000000000000" pitchFamily="2" charset="2"/>
              <a:buChar char="ü"/>
            </a:pPr>
            <a:r>
              <a:rPr lang="en-US" sz="1600" dirty="0">
                <a:solidFill>
                  <a:srgbClr val="3D4251"/>
                </a:solidFill>
                <a:latin typeface="+mj-lt"/>
              </a:rPr>
              <a:t>Using features from wrapper methods in your final machine learning model can lead to overfitting as wrapper methods already train machine learning models with the features and it affects the true power of </a:t>
            </a:r>
            <a:r>
              <a:rPr lang="en-US" sz="1600" i="1" dirty="0">
                <a:solidFill>
                  <a:srgbClr val="3D4251"/>
                </a:solidFill>
                <a:latin typeface="+mj-lt"/>
              </a:rPr>
              <a:t>learning</a:t>
            </a:r>
            <a:r>
              <a:rPr lang="en-US" sz="1600" dirty="0">
                <a:solidFill>
                  <a:srgbClr val="3D4251"/>
                </a:solidFill>
                <a:latin typeface="+mj-lt"/>
              </a:rPr>
              <a:t>. But the features from filter methods will not lead to overfitting in most of the cases</a:t>
            </a:r>
          </a:p>
        </p:txBody>
      </p:sp>
      <p:cxnSp>
        <p:nvCxnSpPr>
          <p:cNvPr id="4" name="Shape 101">
            <a:extLst>
              <a:ext uri="{FF2B5EF4-FFF2-40B4-BE49-F238E27FC236}">
                <a16:creationId xmlns:a16="http://schemas.microsoft.com/office/drawing/2014/main" id="{B2D8D17F-2E51-4F38-9401-458A983B1FFA}"/>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5" name="Shape 100">
            <a:extLst>
              <a:ext uri="{FF2B5EF4-FFF2-40B4-BE49-F238E27FC236}">
                <a16:creationId xmlns:a16="http://schemas.microsoft.com/office/drawing/2014/main" id="{F8342A0D-9AB2-41EA-B32E-0AB5B9AC477C}"/>
              </a:ext>
            </a:extLst>
          </p:cNvPr>
          <p:cNvSpPr txBox="1"/>
          <p:nvPr/>
        </p:nvSpPr>
        <p:spPr>
          <a:xfrm>
            <a:off x="60700" y="-18712"/>
            <a:ext cx="8488077"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FILTER vs WRAPPER METHODS</a:t>
            </a:r>
          </a:p>
        </p:txBody>
      </p:sp>
      <p:pic>
        <p:nvPicPr>
          <p:cNvPr id="6" name="Shape 102">
            <a:extLst>
              <a:ext uri="{FF2B5EF4-FFF2-40B4-BE49-F238E27FC236}">
                <a16:creationId xmlns:a16="http://schemas.microsoft.com/office/drawing/2014/main" id="{2ADF2B17-69EF-47DE-AFDA-BA0B6C87785B}"/>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70697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0986" t="26795" r="69110" b="38404"/>
          <a:stretch/>
        </p:blipFill>
        <p:spPr>
          <a:xfrm>
            <a:off x="1106503" y="1975447"/>
            <a:ext cx="7280032" cy="3579964"/>
          </a:xfrm>
          <a:prstGeom prst="rect">
            <a:avLst/>
          </a:prstGeom>
        </p:spPr>
      </p:pic>
      <p:sp>
        <p:nvSpPr>
          <p:cNvPr id="3" name="Shape 295"/>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ANÁLISIS DE LAS VARIABLES</a:t>
            </a:r>
            <a:endParaRPr sz="2800" b="1" dirty="0">
              <a:solidFill>
                <a:schemeClr val="dk1"/>
              </a:solidFill>
              <a:latin typeface="Calibri"/>
              <a:ea typeface="Calibri"/>
              <a:cs typeface="Calibri"/>
              <a:sym typeface="Calibri"/>
            </a:endParaRPr>
          </a:p>
        </p:txBody>
      </p:sp>
      <p:cxnSp>
        <p:nvCxnSpPr>
          <p:cNvPr id="4"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1946785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p:cNvGrpSpPr/>
          <p:nvPr/>
        </p:nvGrpSpPr>
        <p:grpSpPr>
          <a:xfrm>
            <a:off x="2679495" y="1872138"/>
            <a:ext cx="6934187" cy="4622791"/>
            <a:chOff x="5543464" y="1764561"/>
            <a:chExt cx="6934187" cy="4622791"/>
          </a:xfrm>
        </p:grpSpPr>
        <p:pic>
          <p:nvPicPr>
            <p:cNvPr id="3"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3464" y="1764561"/>
              <a:ext cx="6934187" cy="4622791"/>
            </a:xfrm>
            <a:prstGeom prst="rect">
              <a:avLst/>
            </a:prstGeom>
          </p:spPr>
        </p:pic>
        <p:sp>
          <p:nvSpPr>
            <p:cNvPr id="4" name="TextBox 5"/>
            <p:cNvSpPr txBox="1"/>
            <p:nvPr/>
          </p:nvSpPr>
          <p:spPr>
            <a:xfrm>
              <a:off x="8622735" y="2431864"/>
              <a:ext cx="856325" cy="646331"/>
            </a:xfrm>
            <a:prstGeom prst="rect">
              <a:avLst/>
            </a:prstGeom>
          </p:spPr>
          <p:txBody>
            <a:bodyPr wrap="none" rtlCol="0">
              <a:spAutoFit/>
            </a:bodyPr>
            <a:lstStyle/>
            <a:p>
              <a:r>
                <a:rPr lang="en-US"/>
                <a:t>Main </a:t>
              </a:r>
              <a:br>
                <a:rPr lang="en-US"/>
              </a:br>
              <a:r>
                <a:rPr lang="en-US"/>
                <a:t>Mode</a:t>
              </a:r>
              <a:endParaRPr lang="en-US" dirty="0"/>
            </a:p>
          </p:txBody>
        </p:sp>
        <p:sp>
          <p:nvSpPr>
            <p:cNvPr id="5" name="TextBox 6"/>
            <p:cNvSpPr txBox="1"/>
            <p:nvPr/>
          </p:nvSpPr>
          <p:spPr>
            <a:xfrm>
              <a:off x="6448712" y="4075956"/>
              <a:ext cx="1114408" cy="646331"/>
            </a:xfrm>
            <a:prstGeom prst="rect">
              <a:avLst/>
            </a:prstGeom>
          </p:spPr>
          <p:txBody>
            <a:bodyPr wrap="none" rtlCol="0">
              <a:spAutoFit/>
            </a:bodyPr>
            <a:lstStyle/>
            <a:p>
              <a:r>
                <a:rPr lang="en-US"/>
                <a:t>Second </a:t>
              </a:r>
              <a:br>
                <a:rPr lang="en-US"/>
              </a:br>
              <a:r>
                <a:rPr lang="en-US"/>
                <a:t>Mode</a:t>
              </a:r>
            </a:p>
          </p:txBody>
        </p:sp>
        <p:sp>
          <p:nvSpPr>
            <p:cNvPr id="6" name="TextBox 9"/>
            <p:cNvSpPr txBox="1"/>
            <p:nvPr/>
          </p:nvSpPr>
          <p:spPr>
            <a:xfrm rot="3839090">
              <a:off x="8610595" y="4392683"/>
              <a:ext cx="1383712" cy="369332"/>
            </a:xfrm>
            <a:prstGeom prst="rect">
              <a:avLst/>
            </a:prstGeom>
          </p:spPr>
          <p:txBody>
            <a:bodyPr wrap="none" rtlCol="0">
              <a:spAutoFit/>
            </a:bodyPr>
            <a:lstStyle/>
            <a:p>
              <a:r>
                <a:rPr lang="en-US"/>
                <a:t>Skew Right</a:t>
              </a:r>
              <a:endParaRPr lang="en-US" dirty="0"/>
            </a:p>
          </p:txBody>
        </p:sp>
        <p:sp>
          <p:nvSpPr>
            <p:cNvPr id="7" name="TextBox 10"/>
            <p:cNvSpPr txBox="1"/>
            <p:nvPr/>
          </p:nvSpPr>
          <p:spPr>
            <a:xfrm>
              <a:off x="9771861" y="5421065"/>
              <a:ext cx="700833" cy="369332"/>
            </a:xfrm>
            <a:prstGeom prst="rect">
              <a:avLst/>
            </a:prstGeom>
          </p:spPr>
          <p:txBody>
            <a:bodyPr wrap="none" rtlCol="0">
              <a:spAutoFit/>
            </a:bodyPr>
            <a:lstStyle/>
            <a:p>
              <a:r>
                <a:rPr lang="en-US"/>
                <a:t>Gap</a:t>
              </a:r>
              <a:endParaRPr lang="en-US" dirty="0"/>
            </a:p>
          </p:txBody>
        </p:sp>
        <p:sp>
          <p:nvSpPr>
            <p:cNvPr id="8" name="TextBox 11"/>
            <p:cNvSpPr txBox="1"/>
            <p:nvPr/>
          </p:nvSpPr>
          <p:spPr>
            <a:xfrm>
              <a:off x="10464708" y="5095435"/>
              <a:ext cx="1007007" cy="369332"/>
            </a:xfrm>
            <a:prstGeom prst="rect">
              <a:avLst/>
            </a:prstGeom>
          </p:spPr>
          <p:txBody>
            <a:bodyPr wrap="none" rtlCol="0">
              <a:spAutoFit/>
            </a:bodyPr>
            <a:lstStyle/>
            <a:p>
              <a:r>
                <a:rPr lang="en-US" dirty="0"/>
                <a:t>Outliers</a:t>
              </a:r>
            </a:p>
          </p:txBody>
        </p:sp>
        <p:sp>
          <p:nvSpPr>
            <p:cNvPr id="9" name="TextBox 12"/>
            <p:cNvSpPr txBox="1"/>
            <p:nvPr/>
          </p:nvSpPr>
          <p:spPr>
            <a:xfrm>
              <a:off x="8212358" y="5962541"/>
              <a:ext cx="620683" cy="369332"/>
            </a:xfrm>
            <a:prstGeom prst="rect">
              <a:avLst/>
            </a:prstGeom>
          </p:spPr>
          <p:txBody>
            <a:bodyPr wrap="none" rtlCol="0">
              <a:spAutoFit/>
            </a:bodyPr>
            <a:lstStyle/>
            <a:p>
              <a:r>
                <a:rPr lang="en-US"/>
                <a:t>Rug</a:t>
              </a:r>
              <a:endParaRPr lang="en-US" dirty="0"/>
            </a:p>
          </p:txBody>
        </p:sp>
        <p:sp>
          <p:nvSpPr>
            <p:cNvPr id="10" name="TextBox 13"/>
            <p:cNvSpPr txBox="1"/>
            <p:nvPr/>
          </p:nvSpPr>
          <p:spPr>
            <a:xfrm rot="16200000">
              <a:off x="7897630" y="4695740"/>
              <a:ext cx="1305165" cy="369332"/>
            </a:xfrm>
            <a:prstGeom prst="rect">
              <a:avLst/>
            </a:prstGeom>
          </p:spPr>
          <p:txBody>
            <a:bodyPr wrap="none" rtlCol="0">
              <a:spAutoFit/>
            </a:bodyPr>
            <a:lstStyle/>
            <a:p>
              <a:r>
                <a:rPr lang="en-US"/>
                <a:t>Histogram</a:t>
              </a:r>
              <a:endParaRPr lang="en-US" dirty="0"/>
            </a:p>
          </p:txBody>
        </p:sp>
        <p:cxnSp>
          <p:nvCxnSpPr>
            <p:cNvPr id="11" name="Straight Arrow Connector 15"/>
            <p:cNvCxnSpPr/>
            <p:nvPr/>
          </p:nvCxnSpPr>
          <p:spPr>
            <a:xfrm flipV="1">
              <a:off x="8622735" y="5840146"/>
              <a:ext cx="54053" cy="203139"/>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sp>
          <p:nvSpPr>
            <p:cNvPr id="12" name="TextBox 16"/>
            <p:cNvSpPr txBox="1"/>
            <p:nvPr/>
          </p:nvSpPr>
          <p:spPr>
            <a:xfrm>
              <a:off x="6448712" y="2790248"/>
              <a:ext cx="1410964" cy="923330"/>
            </a:xfrm>
            <a:prstGeom prst="rect">
              <a:avLst/>
            </a:prstGeom>
          </p:spPr>
          <p:txBody>
            <a:bodyPr wrap="none" rtlCol="0">
              <a:spAutoFit/>
            </a:bodyPr>
            <a:lstStyle/>
            <a:p>
              <a:pPr algn="r"/>
              <a:r>
                <a:rPr lang="en-US"/>
                <a:t>Smoothed </a:t>
              </a:r>
              <a:br>
                <a:rPr lang="en-US"/>
              </a:br>
              <a:r>
                <a:rPr lang="en-US"/>
                <a:t>Density </a:t>
              </a:r>
              <a:br>
                <a:rPr lang="en-US"/>
              </a:br>
              <a:r>
                <a:rPr lang="en-US"/>
                <a:t>Estimator</a:t>
              </a:r>
            </a:p>
          </p:txBody>
        </p:sp>
        <p:cxnSp>
          <p:nvCxnSpPr>
            <p:cNvPr id="13" name="Straight Arrow Connector 18"/>
            <p:cNvCxnSpPr/>
            <p:nvPr/>
          </p:nvCxnSpPr>
          <p:spPr>
            <a:xfrm>
              <a:off x="7661282" y="3721481"/>
              <a:ext cx="551076" cy="1363184"/>
            </a:xfrm>
            <a:prstGeom prst="straightConnector1">
              <a:avLst/>
            </a:prstGeom>
            <a:ln>
              <a:tailEnd type="triangle"/>
            </a:ln>
          </p:spPr>
          <p:style>
            <a:lnRef idx="1">
              <a:schemeClr val="accent1"/>
            </a:lnRef>
            <a:fillRef idx="0">
              <a:schemeClr val="accent1"/>
            </a:fillRef>
            <a:effectRef idx="1">
              <a:schemeClr val="accent1"/>
            </a:effectRef>
            <a:fontRef idx="minor">
              <a:schemeClr val="tx1"/>
            </a:fontRef>
          </p:style>
        </p:cxnSp>
      </p:grpSp>
      <p:sp>
        <p:nvSpPr>
          <p:cNvPr id="14" name="Title 1"/>
          <p:cNvSpPr txBox="1">
            <a:spLocks/>
          </p:cNvSpPr>
          <p:nvPr/>
        </p:nvSpPr>
        <p:spPr>
          <a:xfrm>
            <a:off x="364191" y="76620"/>
            <a:ext cx="10801350" cy="1325563"/>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t>Histograms, Rug Plots, and KDE Interpolation</a:t>
            </a:r>
          </a:p>
        </p:txBody>
      </p:sp>
      <p:sp>
        <p:nvSpPr>
          <p:cNvPr id="15" name="Content Placeholder 2"/>
          <p:cNvSpPr txBox="1">
            <a:spLocks/>
          </p:cNvSpPr>
          <p:nvPr/>
        </p:nvSpPr>
        <p:spPr>
          <a:xfrm>
            <a:off x="502022" y="1254265"/>
            <a:ext cx="11116235" cy="5240664"/>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4287"/>
            <a:r>
              <a:rPr lang="en-US"/>
              <a:t>Describes distribution of data </a:t>
            </a:r>
            <a:r>
              <a:rPr lang="mr-IN"/>
              <a:t>–</a:t>
            </a:r>
            <a:r>
              <a:rPr lang="en-US"/>
              <a:t> relative prevalence of values</a:t>
            </a:r>
          </a:p>
          <a:p>
            <a:r>
              <a:rPr lang="en-US"/>
              <a:t>Histogram</a:t>
            </a:r>
          </a:p>
          <a:p>
            <a:pPr lvl="1"/>
            <a:r>
              <a:rPr lang="en-US"/>
              <a:t>relative frequency of values </a:t>
            </a:r>
          </a:p>
          <a:p>
            <a:pPr lvl="1"/>
            <a:r>
              <a:rPr lang="en-US"/>
              <a:t>Tradeoff of bin sizes</a:t>
            </a:r>
          </a:p>
          <a:p>
            <a:r>
              <a:rPr lang="en-US"/>
              <a:t>Rug Plot</a:t>
            </a:r>
          </a:p>
          <a:p>
            <a:pPr lvl="1"/>
            <a:r>
              <a:rPr lang="en-US"/>
              <a:t>Shows the actual data </a:t>
            </a:r>
            <a:br>
              <a:rPr lang="en-US"/>
            </a:br>
            <a:r>
              <a:rPr lang="en-US"/>
              <a:t>locations</a:t>
            </a:r>
          </a:p>
          <a:p>
            <a:r>
              <a:rPr lang="en-US"/>
              <a:t>Smoothed density estimator</a:t>
            </a:r>
          </a:p>
          <a:p>
            <a:pPr lvl="1"/>
            <a:r>
              <a:rPr lang="en-US"/>
              <a:t>Tradeoff of “bandwidth” </a:t>
            </a:r>
            <a:br>
              <a:rPr lang="en-US"/>
            </a:br>
            <a:r>
              <a:rPr lang="en-US"/>
              <a:t>parameter (more on this later) </a:t>
            </a:r>
            <a:endParaRPr lang="en-US" dirty="0"/>
          </a:p>
        </p:txBody>
      </p:sp>
    </p:spTree>
    <p:extLst>
      <p:ext uri="{BB962C8B-B14F-4D97-AF65-F5344CB8AC3E}">
        <p14:creationId xmlns:p14="http://schemas.microsoft.com/office/powerpoint/2010/main" val="3468778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999664" y="1663297"/>
            <a:ext cx="5144672" cy="3531405"/>
          </a:xfrm>
          <a:prstGeom prst="rect">
            <a:avLst/>
          </a:prstGeom>
        </p:spPr>
      </p:pic>
      <p:sp>
        <p:nvSpPr>
          <p:cNvPr id="3" name="Shape 295"/>
          <p:cNvSpPr txBox="1"/>
          <p:nvPr/>
        </p:nvSpPr>
        <p:spPr>
          <a:xfrm>
            <a:off x="60699" y="-18712"/>
            <a:ext cx="7478787"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ANÁLISIS DE LAS VARIABLES: UNIVARIADO</a:t>
            </a:r>
            <a:endParaRPr sz="2800" b="1" dirty="0">
              <a:solidFill>
                <a:schemeClr val="dk1"/>
              </a:solidFill>
              <a:latin typeface="Calibri"/>
              <a:ea typeface="Calibri"/>
              <a:cs typeface="Calibri"/>
              <a:sym typeface="Calibri"/>
            </a:endParaRPr>
          </a:p>
        </p:txBody>
      </p:sp>
      <p:cxnSp>
        <p:nvCxnSpPr>
          <p:cNvPr id="4"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961506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578629" y="2126703"/>
            <a:ext cx="2744456" cy="4091477"/>
            <a:chOff x="934589" y="1471824"/>
            <a:chExt cx="3659274" cy="5455303"/>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211" y="1471824"/>
              <a:ext cx="2727652" cy="5455303"/>
            </a:xfrm>
            <a:prstGeom prst="rect">
              <a:avLst/>
            </a:prstGeom>
          </p:spPr>
        </p:pic>
        <p:sp>
          <p:nvSpPr>
            <p:cNvPr id="7" name="TextBox 6"/>
            <p:cNvSpPr txBox="1"/>
            <p:nvPr/>
          </p:nvSpPr>
          <p:spPr>
            <a:xfrm>
              <a:off x="2477241" y="5566978"/>
              <a:ext cx="1417483" cy="338555"/>
            </a:xfrm>
            <a:prstGeom prst="rect">
              <a:avLst/>
            </a:prstGeom>
          </p:spPr>
          <p:txBody>
            <a:bodyPr wrap="none" rtlCol="0">
              <a:spAutoFit/>
            </a:bodyPr>
            <a:lstStyle/>
            <a:p>
              <a:r>
                <a:rPr lang="en-US" sz="1050" dirty="0"/>
                <a:t>Lower Quartile</a:t>
              </a:r>
            </a:p>
          </p:txBody>
        </p:sp>
        <p:sp>
          <p:nvSpPr>
            <p:cNvPr id="8" name="TextBox 7"/>
            <p:cNvSpPr txBox="1"/>
            <p:nvPr/>
          </p:nvSpPr>
          <p:spPr>
            <a:xfrm>
              <a:off x="2457766" y="4128748"/>
              <a:ext cx="1417483" cy="338555"/>
            </a:xfrm>
            <a:prstGeom prst="rect">
              <a:avLst/>
            </a:prstGeom>
          </p:spPr>
          <p:txBody>
            <a:bodyPr wrap="none" rtlCol="0">
              <a:spAutoFit/>
            </a:bodyPr>
            <a:lstStyle/>
            <a:p>
              <a:r>
                <a:rPr lang="en-US" sz="1050" dirty="0"/>
                <a:t>Upper Quartile</a:t>
              </a:r>
            </a:p>
          </p:txBody>
        </p:sp>
        <p:sp>
          <p:nvSpPr>
            <p:cNvPr id="9" name="TextBox 8"/>
            <p:cNvSpPr txBox="1"/>
            <p:nvPr/>
          </p:nvSpPr>
          <p:spPr>
            <a:xfrm>
              <a:off x="934589" y="4551736"/>
              <a:ext cx="1265732" cy="769441"/>
            </a:xfrm>
            <a:prstGeom prst="rect">
              <a:avLst/>
            </a:prstGeom>
          </p:spPr>
          <p:txBody>
            <a:bodyPr wrap="none" rtlCol="0">
              <a:spAutoFit/>
            </a:bodyPr>
            <a:lstStyle/>
            <a:p>
              <a:pPr algn="r"/>
              <a:r>
                <a:rPr lang="en-US" sz="1050" dirty="0"/>
                <a:t>Interquartile </a:t>
              </a:r>
            </a:p>
            <a:p>
              <a:pPr algn="r"/>
              <a:r>
                <a:rPr lang="en-US" sz="1050" dirty="0"/>
                <a:t>Range (IQR)</a:t>
              </a:r>
            </a:p>
            <a:p>
              <a:pPr algn="r"/>
              <a:r>
                <a:rPr lang="en-US" sz="1050" dirty="0"/>
                <a:t>50</a:t>
              </a:r>
              <a:r>
                <a:rPr lang="en-US" sz="1050" i="1" dirty="0"/>
                <a:t>% of Data</a:t>
              </a:r>
              <a:endParaRPr lang="en-US" sz="1050" dirty="0"/>
            </a:p>
          </p:txBody>
        </p:sp>
        <p:sp>
          <p:nvSpPr>
            <p:cNvPr id="16" name="Rectangle 15"/>
            <p:cNvSpPr/>
            <p:nvPr/>
          </p:nvSpPr>
          <p:spPr>
            <a:xfrm>
              <a:off x="2246011" y="2256649"/>
              <a:ext cx="866049" cy="338555"/>
            </a:xfrm>
            <a:prstGeom prst="rect">
              <a:avLst/>
            </a:prstGeom>
          </p:spPr>
          <p:txBody>
            <a:bodyPr wrap="none">
              <a:spAutoFit/>
            </a:bodyPr>
            <a:lstStyle/>
            <a:p>
              <a:r>
                <a:rPr lang="en-US" sz="1050"/>
                <a:t>Outliers</a:t>
              </a:r>
              <a:endParaRPr lang="en-US" sz="1050" dirty="0"/>
            </a:p>
          </p:txBody>
        </p:sp>
        <p:sp>
          <p:nvSpPr>
            <p:cNvPr id="18" name="TextBox 17"/>
            <p:cNvSpPr txBox="1"/>
            <p:nvPr/>
          </p:nvSpPr>
          <p:spPr>
            <a:xfrm>
              <a:off x="2791455" y="3576521"/>
              <a:ext cx="795517" cy="338555"/>
            </a:xfrm>
            <a:prstGeom prst="rect">
              <a:avLst/>
            </a:prstGeom>
          </p:spPr>
          <p:txBody>
            <a:bodyPr wrap="none" rtlCol="0">
              <a:spAutoFit/>
            </a:bodyPr>
            <a:lstStyle/>
            <a:p>
              <a:r>
                <a:rPr lang="en-US" sz="1050"/>
                <a:t>Wisker</a:t>
              </a:r>
              <a:endParaRPr lang="en-US" sz="1050" dirty="0"/>
            </a:p>
          </p:txBody>
        </p:sp>
        <p:sp>
          <p:nvSpPr>
            <p:cNvPr id="21" name="TextBox 20"/>
            <p:cNvSpPr txBox="1"/>
            <p:nvPr/>
          </p:nvSpPr>
          <p:spPr>
            <a:xfrm>
              <a:off x="2761162" y="4613440"/>
              <a:ext cx="838264" cy="338555"/>
            </a:xfrm>
            <a:prstGeom prst="rect">
              <a:avLst/>
            </a:prstGeom>
          </p:spPr>
          <p:txBody>
            <a:bodyPr wrap="none" rtlCol="0">
              <a:spAutoFit/>
            </a:bodyPr>
            <a:lstStyle/>
            <a:p>
              <a:r>
                <a:rPr lang="en-US" sz="1050" dirty="0">
                  <a:solidFill>
                    <a:schemeClr val="bg1"/>
                  </a:solidFill>
                </a:rPr>
                <a:t>Median</a:t>
              </a:r>
            </a:p>
          </p:txBody>
        </p:sp>
        <p:cxnSp>
          <p:nvCxnSpPr>
            <p:cNvPr id="22" name="Straight Connector 21"/>
            <p:cNvCxnSpPr/>
            <p:nvPr/>
          </p:nvCxnSpPr>
          <p:spPr>
            <a:xfrm>
              <a:off x="2443912" y="4679285"/>
              <a:ext cx="1638561" cy="0"/>
            </a:xfrm>
            <a:prstGeom prst="line">
              <a:avLst/>
            </a:prstGeom>
            <a:ln w="28575">
              <a:solidFill>
                <a:schemeClr val="bg1"/>
              </a:solidFill>
            </a:ln>
          </p:spPr>
          <p:style>
            <a:lnRef idx="1">
              <a:schemeClr val="accent1"/>
            </a:lnRef>
            <a:fillRef idx="0">
              <a:schemeClr val="accent1"/>
            </a:fillRef>
            <a:effectRef idx="1">
              <a:schemeClr val="accent1"/>
            </a:effectRef>
            <a:fontRef idx="minor">
              <a:schemeClr val="tx1"/>
            </a:fontRef>
          </p:style>
        </p:cxnSp>
        <p:sp>
          <p:nvSpPr>
            <p:cNvPr id="28" name="Left Brace 27"/>
            <p:cNvSpPr/>
            <p:nvPr/>
          </p:nvSpPr>
          <p:spPr>
            <a:xfrm>
              <a:off x="2164835" y="4459824"/>
              <a:ext cx="231441" cy="1107154"/>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050"/>
            </a:p>
          </p:txBody>
        </p:sp>
      </p:grpSp>
      <p:sp>
        <p:nvSpPr>
          <p:cNvPr id="2" name="Title 1"/>
          <p:cNvSpPr>
            <a:spLocks noGrp="1"/>
          </p:cNvSpPr>
          <p:nvPr>
            <p:ph type="title"/>
          </p:nvPr>
        </p:nvSpPr>
        <p:spPr>
          <a:xfrm>
            <a:off x="414337" y="825287"/>
            <a:ext cx="8101013" cy="994172"/>
          </a:xfrm>
        </p:spPr>
        <p:txBody>
          <a:bodyPr/>
          <a:lstStyle/>
          <a:p>
            <a:r>
              <a:rPr lang="en-US" dirty="0"/>
              <a:t>Box Charts</a:t>
            </a:r>
          </a:p>
        </p:txBody>
      </p:sp>
      <p:sp>
        <p:nvSpPr>
          <p:cNvPr id="3" name="Content Placeholder 2"/>
          <p:cNvSpPr>
            <a:spLocks noGrp="1"/>
          </p:cNvSpPr>
          <p:nvPr>
            <p:ph idx="1"/>
          </p:nvPr>
        </p:nvSpPr>
        <p:spPr>
          <a:xfrm>
            <a:off x="628650" y="1714617"/>
            <a:ext cx="7886700" cy="647840"/>
          </a:xfrm>
        </p:spPr>
        <p:txBody>
          <a:bodyPr>
            <a:normAutofit fontScale="70000" lnSpcReduction="20000"/>
          </a:bodyPr>
          <a:lstStyle/>
          <a:p>
            <a:r>
              <a:rPr lang="en-US" dirty="0"/>
              <a:t>Useful for summarizing distributions and comparing multiple distributions</a:t>
            </a:r>
          </a:p>
        </p:txBody>
      </p:sp>
      <p:sp>
        <p:nvSpPr>
          <p:cNvPr id="4" name="TextBox 3"/>
          <p:cNvSpPr txBox="1"/>
          <p:nvPr/>
        </p:nvSpPr>
        <p:spPr>
          <a:xfrm>
            <a:off x="4608886" y="3439768"/>
            <a:ext cx="3191234" cy="553998"/>
          </a:xfrm>
          <a:prstGeom prst="rect">
            <a:avLst/>
          </a:prstGeom>
        </p:spPr>
        <p:txBody>
          <a:bodyPr wrap="square" rtlCol="0">
            <a:spAutoFit/>
          </a:bodyPr>
          <a:lstStyle/>
          <a:p>
            <a:r>
              <a:rPr lang="en-US" sz="1500" dirty="0"/>
              <a:t>Outliers are 1.5 * IQR away from lower and upper quartiles.</a:t>
            </a:r>
          </a:p>
        </p:txBody>
      </p:sp>
      <p:sp>
        <p:nvSpPr>
          <p:cNvPr id="17" name="Left Brace 16"/>
          <p:cNvSpPr/>
          <p:nvPr/>
        </p:nvSpPr>
        <p:spPr>
          <a:xfrm rot="10800000">
            <a:off x="3979140" y="4367702"/>
            <a:ext cx="173581" cy="83036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050"/>
          </a:p>
        </p:txBody>
      </p:sp>
      <p:sp>
        <p:nvSpPr>
          <p:cNvPr id="19" name="Left Brace 18"/>
          <p:cNvSpPr/>
          <p:nvPr/>
        </p:nvSpPr>
        <p:spPr>
          <a:xfrm rot="10800000">
            <a:off x="3979139" y="3110669"/>
            <a:ext cx="523571" cy="1245548"/>
          </a:xfrm>
          <a:prstGeom prst="leftBrace">
            <a:avLst>
              <a:gd name="adj1" fmla="val 0"/>
              <a:gd name="adj2" fmla="val 51332"/>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050"/>
          </a:p>
        </p:txBody>
      </p:sp>
    </p:spTree>
    <p:extLst>
      <p:ext uri="{BB962C8B-B14F-4D97-AF65-F5344CB8AC3E}">
        <p14:creationId xmlns:p14="http://schemas.microsoft.com/office/powerpoint/2010/main" val="4290133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345" y="1828435"/>
            <a:ext cx="7939309" cy="3201129"/>
          </a:xfrm>
          <a:prstGeom prst="rect">
            <a:avLst/>
          </a:prstGeom>
        </p:spPr>
      </p:pic>
      <p:sp>
        <p:nvSpPr>
          <p:cNvPr id="3" name="Shape 295"/>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ANÁLISIS DE LAS VARIABLES</a:t>
            </a:r>
            <a:endParaRPr sz="2800" b="1" dirty="0">
              <a:solidFill>
                <a:schemeClr val="dk1"/>
              </a:solidFill>
              <a:latin typeface="Calibri"/>
              <a:ea typeface="Calibri"/>
              <a:cs typeface="Calibri"/>
              <a:sym typeface="Calibri"/>
            </a:endParaRPr>
          </a:p>
        </p:txBody>
      </p:sp>
      <p:cxnSp>
        <p:nvCxnSpPr>
          <p:cNvPr id="4"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559424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414337" y="2287595"/>
            <a:ext cx="8400455" cy="3739884"/>
            <a:chOff x="-2742406" y="0"/>
            <a:chExt cx="15404306" cy="685800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8400" y="0"/>
              <a:ext cx="5143500" cy="685800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7287" y="0"/>
              <a:ext cx="5143500" cy="685800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2406" y="0"/>
              <a:ext cx="5143500" cy="6858000"/>
            </a:xfrm>
            <a:prstGeom prst="rect">
              <a:avLst/>
            </a:prstGeom>
          </p:spPr>
        </p:pic>
      </p:grpSp>
      <p:sp>
        <p:nvSpPr>
          <p:cNvPr id="2" name="Title 1"/>
          <p:cNvSpPr>
            <a:spLocks noGrp="1"/>
          </p:cNvSpPr>
          <p:nvPr>
            <p:ph type="title"/>
          </p:nvPr>
        </p:nvSpPr>
        <p:spPr/>
        <p:txBody>
          <a:bodyPr/>
          <a:lstStyle/>
          <a:p>
            <a:r>
              <a:rPr lang="en-US" dirty="0"/>
              <a:t>Bar Charts</a:t>
            </a:r>
          </a:p>
        </p:txBody>
      </p:sp>
      <p:sp>
        <p:nvSpPr>
          <p:cNvPr id="3" name="Content Placeholder 2"/>
          <p:cNvSpPr>
            <a:spLocks noGrp="1"/>
          </p:cNvSpPr>
          <p:nvPr>
            <p:ph idx="1"/>
          </p:nvPr>
        </p:nvSpPr>
        <p:spPr>
          <a:xfrm>
            <a:off x="628650" y="1930866"/>
            <a:ext cx="7886700" cy="3263504"/>
          </a:xfrm>
        </p:spPr>
        <p:txBody>
          <a:bodyPr/>
          <a:lstStyle/>
          <a:p>
            <a:r>
              <a:rPr lang="en-US" dirty="0"/>
              <a:t>Used to compare nominal and ordinal data.</a:t>
            </a:r>
          </a:p>
          <a:p>
            <a:pPr lvl="1"/>
            <a:r>
              <a:rPr lang="en-US" dirty="0"/>
              <a:t>Consider sorting by category or frequency</a:t>
            </a:r>
          </a:p>
          <a:p>
            <a:endParaRPr lang="en-US" dirty="0"/>
          </a:p>
        </p:txBody>
      </p:sp>
    </p:spTree>
    <p:extLst>
      <p:ext uri="{BB962C8B-B14F-4D97-AF65-F5344CB8AC3E}">
        <p14:creationId xmlns:p14="http://schemas.microsoft.com/office/powerpoint/2010/main" val="87699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Multivariate Relationships</a:t>
            </a:r>
          </a:p>
        </p:txBody>
      </p:sp>
      <p:sp>
        <p:nvSpPr>
          <p:cNvPr id="4" name="Content Placeholder 3"/>
          <p:cNvSpPr>
            <a:spLocks noGrp="1"/>
          </p:cNvSpPr>
          <p:nvPr>
            <p:ph idx="1"/>
          </p:nvPr>
        </p:nvSpPr>
        <p:spPr>
          <a:xfrm>
            <a:off x="608648" y="2091929"/>
            <a:ext cx="7886700" cy="3263504"/>
          </a:xfrm>
        </p:spPr>
        <p:txBody>
          <a:bodyPr>
            <a:normAutofit/>
          </a:bodyPr>
          <a:lstStyle/>
          <a:p>
            <a:r>
              <a:rPr lang="en-US" dirty="0"/>
              <a:t>Conditioning on a range of values (e.g., ages in groups) and construct side by side box-plots or bar charts</a:t>
            </a:r>
          </a:p>
          <a:p>
            <a:endParaRPr lang="en-US" dirty="0"/>
          </a:p>
          <a:p>
            <a:endParaRPr lang="en-US" dirty="0"/>
          </a:p>
          <a:p>
            <a:endParaRPr lang="en-US" dirty="0"/>
          </a:p>
        </p:txBody>
      </p:sp>
      <p:grpSp>
        <p:nvGrpSpPr>
          <p:cNvPr id="5" name="Group 4"/>
          <p:cNvGrpSpPr/>
          <p:nvPr/>
        </p:nvGrpSpPr>
        <p:grpSpPr>
          <a:xfrm>
            <a:off x="331360" y="3000376"/>
            <a:ext cx="4048939" cy="2772725"/>
            <a:chOff x="811530" y="2493112"/>
            <a:chExt cx="5937553" cy="4066054"/>
          </a:xfrm>
        </p:grpSpPr>
        <p:pic>
          <p:nvPicPr>
            <p:cNvPr id="6" name="Picture 5"/>
            <p:cNvPicPr>
              <a:picLocks noChangeAspect="1"/>
            </p:cNvPicPr>
            <p:nvPr/>
          </p:nvPicPr>
          <p:blipFill>
            <a:blip r:embed="rId2"/>
            <a:stretch>
              <a:fillRect/>
            </a:stretch>
          </p:blipFill>
          <p:spPr>
            <a:xfrm>
              <a:off x="811530" y="2493112"/>
              <a:ext cx="5937553" cy="4066054"/>
            </a:xfrm>
            <a:prstGeom prst="rect">
              <a:avLst/>
            </a:prstGeom>
          </p:spPr>
        </p:pic>
        <p:sp>
          <p:nvSpPr>
            <p:cNvPr id="7" name="TextBox 6"/>
            <p:cNvSpPr txBox="1"/>
            <p:nvPr/>
          </p:nvSpPr>
          <p:spPr>
            <a:xfrm>
              <a:off x="1519310" y="3742006"/>
              <a:ext cx="1732950" cy="372354"/>
            </a:xfrm>
            <a:prstGeom prst="rect">
              <a:avLst/>
            </a:prstGeom>
          </p:spPr>
          <p:txBody>
            <a:bodyPr wrap="none" rtlCol="0">
              <a:spAutoFit/>
            </a:bodyPr>
            <a:lstStyle/>
            <a:p>
              <a:r>
                <a:rPr lang="en-US" sz="1050"/>
                <a:t>Titanic Survivors</a:t>
              </a:r>
            </a:p>
          </p:txBody>
        </p:sp>
      </p:grpSp>
      <p:grpSp>
        <p:nvGrpSpPr>
          <p:cNvPr id="3" name="Group 2"/>
          <p:cNvGrpSpPr/>
          <p:nvPr/>
        </p:nvGrpSpPr>
        <p:grpSpPr>
          <a:xfrm>
            <a:off x="4239815" y="2668191"/>
            <a:ext cx="4983174" cy="3322116"/>
            <a:chOff x="4513635" y="1654953"/>
            <a:chExt cx="7783684" cy="5189123"/>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635" y="1654953"/>
              <a:ext cx="7783684" cy="5189123"/>
            </a:xfrm>
            <a:prstGeom prst="rect">
              <a:avLst/>
            </a:prstGeom>
          </p:spPr>
        </p:pic>
        <p:sp>
          <p:nvSpPr>
            <p:cNvPr id="13" name="TextBox 12"/>
            <p:cNvSpPr txBox="1"/>
            <p:nvPr/>
          </p:nvSpPr>
          <p:spPr>
            <a:xfrm>
              <a:off x="7603882" y="1938392"/>
              <a:ext cx="3195452" cy="396615"/>
            </a:xfrm>
            <a:prstGeom prst="rect">
              <a:avLst/>
            </a:prstGeom>
          </p:spPr>
          <p:txBody>
            <a:bodyPr wrap="none" rtlCol="0">
              <a:spAutoFit/>
            </a:bodyPr>
            <a:lstStyle/>
            <a:p>
              <a:r>
                <a:rPr lang="en-US" sz="1050" dirty="0"/>
                <a:t>Comparison </a:t>
              </a:r>
              <a:r>
                <a:rPr lang="en-US" sz="1050"/>
                <a:t>of Restaurant Bills</a:t>
              </a:r>
              <a:endParaRPr lang="en-US" sz="1050" dirty="0"/>
            </a:p>
          </p:txBody>
        </p:sp>
      </p:grpSp>
    </p:spTree>
    <p:extLst>
      <p:ext uri="{BB962C8B-B14F-4D97-AF65-F5344CB8AC3E}">
        <p14:creationId xmlns:p14="http://schemas.microsoft.com/office/powerpoint/2010/main" val="1848082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229" y="735986"/>
            <a:ext cx="5449542" cy="5386027"/>
          </a:xfrm>
          <a:prstGeom prst="rect">
            <a:avLst/>
          </a:prstGeom>
        </p:spPr>
      </p:pic>
      <p:sp>
        <p:nvSpPr>
          <p:cNvPr id="3" name="Shape 295"/>
          <p:cNvSpPr txBox="1"/>
          <p:nvPr/>
        </p:nvSpPr>
        <p:spPr>
          <a:xfrm>
            <a:off x="60700" y="-18712"/>
            <a:ext cx="792736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RELACIÓN ENTRE VARIABLES: BIVARIADO</a:t>
            </a:r>
            <a:endParaRPr sz="2800" b="1" dirty="0">
              <a:solidFill>
                <a:schemeClr val="dk1"/>
              </a:solidFill>
              <a:latin typeface="Calibri"/>
              <a:ea typeface="Calibri"/>
              <a:cs typeface="Calibri"/>
              <a:sym typeface="Calibri"/>
            </a:endParaRPr>
          </a:p>
        </p:txBody>
      </p:sp>
      <p:cxnSp>
        <p:nvCxnSpPr>
          <p:cNvPr id="4"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4214734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8FC89-EC07-45A3-8440-B986D69F9081}"/>
              </a:ext>
            </a:extLst>
          </p:cNvPr>
          <p:cNvPicPr>
            <a:picLocks noChangeAspect="1"/>
          </p:cNvPicPr>
          <p:nvPr/>
        </p:nvPicPr>
        <p:blipFill>
          <a:blip r:embed="rId2"/>
          <a:stretch>
            <a:fillRect/>
          </a:stretch>
        </p:blipFill>
        <p:spPr>
          <a:xfrm>
            <a:off x="0" y="1091482"/>
            <a:ext cx="9144000" cy="1706783"/>
          </a:xfrm>
          <a:prstGeom prst="rect">
            <a:avLst/>
          </a:prstGeom>
        </p:spPr>
      </p:pic>
      <p:sp>
        <p:nvSpPr>
          <p:cNvPr id="3" name="Rectangle 2">
            <a:extLst>
              <a:ext uri="{FF2B5EF4-FFF2-40B4-BE49-F238E27FC236}">
                <a16:creationId xmlns:a16="http://schemas.microsoft.com/office/drawing/2014/main" id="{129286A4-38F2-4B0B-AC6C-C18B625C4322}"/>
              </a:ext>
            </a:extLst>
          </p:cNvPr>
          <p:cNvSpPr/>
          <p:nvPr/>
        </p:nvSpPr>
        <p:spPr>
          <a:xfrm>
            <a:off x="680454" y="3763187"/>
            <a:ext cx="2392001" cy="338554"/>
          </a:xfrm>
          <a:prstGeom prst="rect">
            <a:avLst/>
          </a:prstGeom>
        </p:spPr>
        <p:txBody>
          <a:bodyPr wrap="none">
            <a:spAutoFit/>
          </a:bodyPr>
          <a:lstStyle/>
          <a:p>
            <a:r>
              <a:rPr lang="en-US" sz="1600" dirty="0"/>
              <a:t>Handling missing values</a:t>
            </a:r>
          </a:p>
        </p:txBody>
      </p:sp>
      <p:sp>
        <p:nvSpPr>
          <p:cNvPr id="4" name="Rectangle 3">
            <a:extLst>
              <a:ext uri="{FF2B5EF4-FFF2-40B4-BE49-F238E27FC236}">
                <a16:creationId xmlns:a16="http://schemas.microsoft.com/office/drawing/2014/main" id="{8E4012C9-315F-4A33-A5CF-85DE22246FBD}"/>
              </a:ext>
            </a:extLst>
          </p:cNvPr>
          <p:cNvSpPr/>
          <p:nvPr/>
        </p:nvSpPr>
        <p:spPr>
          <a:xfrm>
            <a:off x="3565772" y="3751959"/>
            <a:ext cx="1677062" cy="338554"/>
          </a:xfrm>
          <a:prstGeom prst="rect">
            <a:avLst/>
          </a:prstGeom>
        </p:spPr>
        <p:txBody>
          <a:bodyPr wrap="none">
            <a:spAutoFit/>
          </a:bodyPr>
          <a:lstStyle/>
          <a:p>
            <a:r>
              <a:rPr lang="en-US" sz="1600" dirty="0"/>
              <a:t>Data partitioning</a:t>
            </a:r>
          </a:p>
        </p:txBody>
      </p:sp>
      <p:sp>
        <p:nvSpPr>
          <p:cNvPr id="5" name="Rectangle 4">
            <a:extLst>
              <a:ext uri="{FF2B5EF4-FFF2-40B4-BE49-F238E27FC236}">
                <a16:creationId xmlns:a16="http://schemas.microsoft.com/office/drawing/2014/main" id="{B54DC5FD-3011-41DE-8DA9-1E541DAFCEF2}"/>
              </a:ext>
            </a:extLst>
          </p:cNvPr>
          <p:cNvSpPr/>
          <p:nvPr/>
        </p:nvSpPr>
        <p:spPr>
          <a:xfrm>
            <a:off x="3594706" y="3192434"/>
            <a:ext cx="1186543" cy="338554"/>
          </a:xfrm>
          <a:prstGeom prst="rect">
            <a:avLst/>
          </a:prstGeom>
        </p:spPr>
        <p:txBody>
          <a:bodyPr wrap="none">
            <a:spAutoFit/>
          </a:bodyPr>
          <a:lstStyle/>
          <a:p>
            <a:r>
              <a:rPr lang="en-US" sz="1600" dirty="0"/>
              <a:t>Correlation</a:t>
            </a:r>
          </a:p>
        </p:txBody>
      </p:sp>
      <p:cxnSp>
        <p:nvCxnSpPr>
          <p:cNvPr id="6" name="Shape 101">
            <a:extLst>
              <a:ext uri="{FF2B5EF4-FFF2-40B4-BE49-F238E27FC236}">
                <a16:creationId xmlns:a16="http://schemas.microsoft.com/office/drawing/2014/main" id="{B2D8D17F-2E51-4F38-9401-458A983B1FFA}"/>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7" name="Shape 100">
            <a:extLst>
              <a:ext uri="{FF2B5EF4-FFF2-40B4-BE49-F238E27FC236}">
                <a16:creationId xmlns:a16="http://schemas.microsoft.com/office/drawing/2014/main" id="{F8342A0D-9AB2-41EA-B32E-0AB5B9AC477C}"/>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PROCEDIMIENTO GENERAL</a:t>
            </a:r>
          </a:p>
        </p:txBody>
      </p:sp>
      <p:pic>
        <p:nvPicPr>
          <p:cNvPr id="8" name="Shape 102">
            <a:extLst>
              <a:ext uri="{FF2B5EF4-FFF2-40B4-BE49-F238E27FC236}">
                <a16:creationId xmlns:a16="http://schemas.microsoft.com/office/drawing/2014/main" id="{2ADF2B17-69EF-47DE-AFDA-BA0B6C87785B}"/>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
        <p:nvSpPr>
          <p:cNvPr id="9" name="Rectangle 8">
            <a:extLst>
              <a:ext uri="{FF2B5EF4-FFF2-40B4-BE49-F238E27FC236}">
                <a16:creationId xmlns:a16="http://schemas.microsoft.com/office/drawing/2014/main" id="{792159E4-295A-4EFE-A338-445507440368}"/>
              </a:ext>
            </a:extLst>
          </p:cNvPr>
          <p:cNvSpPr/>
          <p:nvPr/>
        </p:nvSpPr>
        <p:spPr>
          <a:xfrm>
            <a:off x="680454" y="4366622"/>
            <a:ext cx="1678665" cy="338554"/>
          </a:xfrm>
          <a:prstGeom prst="rect">
            <a:avLst/>
          </a:prstGeom>
        </p:spPr>
        <p:txBody>
          <a:bodyPr wrap="none">
            <a:spAutoFit/>
          </a:bodyPr>
          <a:lstStyle/>
          <a:p>
            <a:r>
              <a:rPr lang="en-US" sz="1600" dirty="0"/>
              <a:t>Outlier detection</a:t>
            </a:r>
          </a:p>
        </p:txBody>
      </p:sp>
      <p:sp>
        <p:nvSpPr>
          <p:cNvPr id="10" name="Rectangle 9">
            <a:extLst>
              <a:ext uri="{FF2B5EF4-FFF2-40B4-BE49-F238E27FC236}">
                <a16:creationId xmlns:a16="http://schemas.microsoft.com/office/drawing/2014/main" id="{52BACE65-2246-4BC4-8A7F-FD05B07F26AC}"/>
              </a:ext>
            </a:extLst>
          </p:cNvPr>
          <p:cNvSpPr/>
          <p:nvPr/>
        </p:nvSpPr>
        <p:spPr>
          <a:xfrm>
            <a:off x="680454" y="4970057"/>
            <a:ext cx="854721" cy="338554"/>
          </a:xfrm>
          <a:prstGeom prst="rect">
            <a:avLst/>
          </a:prstGeom>
        </p:spPr>
        <p:txBody>
          <a:bodyPr wrap="none">
            <a:spAutoFit/>
          </a:bodyPr>
          <a:lstStyle/>
          <a:p>
            <a:r>
              <a:rPr lang="en-US" sz="1600" dirty="0"/>
              <a:t>Scaling</a:t>
            </a:r>
          </a:p>
        </p:txBody>
      </p:sp>
      <p:cxnSp>
        <p:nvCxnSpPr>
          <p:cNvPr id="12" name="Straight Connector 11">
            <a:extLst>
              <a:ext uri="{FF2B5EF4-FFF2-40B4-BE49-F238E27FC236}">
                <a16:creationId xmlns:a16="http://schemas.microsoft.com/office/drawing/2014/main" id="{7B098E5C-7CE6-4672-9052-1F014A01150A}"/>
              </a:ext>
            </a:extLst>
          </p:cNvPr>
          <p:cNvCxnSpPr>
            <a:cxnSpLocks/>
          </p:cNvCxnSpPr>
          <p:nvPr/>
        </p:nvCxnSpPr>
        <p:spPr>
          <a:xfrm flipH="1">
            <a:off x="2324607" y="2732993"/>
            <a:ext cx="573319" cy="453091"/>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B0D7527C-4B17-42D5-96A2-C24D878A5374}"/>
              </a:ext>
            </a:extLst>
          </p:cNvPr>
          <p:cNvCxnSpPr>
            <a:cxnSpLocks/>
          </p:cNvCxnSpPr>
          <p:nvPr/>
        </p:nvCxnSpPr>
        <p:spPr>
          <a:xfrm flipH="1">
            <a:off x="635128" y="3059003"/>
            <a:ext cx="16542" cy="223684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A8822DAF-71DE-40C8-B4E5-3C14556BDB4B}"/>
              </a:ext>
            </a:extLst>
          </p:cNvPr>
          <p:cNvCxnSpPr>
            <a:cxnSpLocks/>
          </p:cNvCxnSpPr>
          <p:nvPr/>
        </p:nvCxnSpPr>
        <p:spPr>
          <a:xfrm>
            <a:off x="3596185" y="2704160"/>
            <a:ext cx="439235" cy="44436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819D047D-FD84-4A11-9303-E10FF41284FE}"/>
              </a:ext>
            </a:extLst>
          </p:cNvPr>
          <p:cNvCxnSpPr>
            <a:cxnSpLocks/>
          </p:cNvCxnSpPr>
          <p:nvPr/>
        </p:nvCxnSpPr>
        <p:spPr>
          <a:xfrm flipH="1">
            <a:off x="3427734" y="3255504"/>
            <a:ext cx="14904" cy="1336968"/>
          </a:xfrm>
          <a:prstGeom prst="line">
            <a:avLst/>
          </a:prstGeom>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C8FB70D2-4F1B-4575-91E4-7E566447E31A}"/>
              </a:ext>
            </a:extLst>
          </p:cNvPr>
          <p:cNvSpPr/>
          <p:nvPr/>
        </p:nvSpPr>
        <p:spPr>
          <a:xfrm>
            <a:off x="3565772" y="4308507"/>
            <a:ext cx="1790875" cy="338554"/>
          </a:xfrm>
          <a:prstGeom prst="rect">
            <a:avLst/>
          </a:prstGeom>
        </p:spPr>
        <p:txBody>
          <a:bodyPr wrap="none">
            <a:spAutoFit/>
          </a:bodyPr>
          <a:lstStyle/>
          <a:p>
            <a:r>
              <a:rPr lang="en-US" sz="1600" dirty="0"/>
              <a:t>Unbalanced data</a:t>
            </a:r>
          </a:p>
        </p:txBody>
      </p:sp>
      <p:sp>
        <p:nvSpPr>
          <p:cNvPr id="24" name="Rectangle 23">
            <a:extLst>
              <a:ext uri="{FF2B5EF4-FFF2-40B4-BE49-F238E27FC236}">
                <a16:creationId xmlns:a16="http://schemas.microsoft.com/office/drawing/2014/main" id="{A933B7B5-3948-4578-B01B-10CED4253DEB}"/>
              </a:ext>
            </a:extLst>
          </p:cNvPr>
          <p:cNvSpPr/>
          <p:nvPr/>
        </p:nvSpPr>
        <p:spPr>
          <a:xfrm>
            <a:off x="680454" y="3057385"/>
            <a:ext cx="2326215" cy="584775"/>
          </a:xfrm>
          <a:prstGeom prst="rect">
            <a:avLst/>
          </a:prstGeom>
        </p:spPr>
        <p:txBody>
          <a:bodyPr wrap="square">
            <a:spAutoFit/>
          </a:bodyPr>
          <a:lstStyle/>
          <a:p>
            <a:r>
              <a:rPr lang="en-US" sz="1600" dirty="0"/>
              <a:t>Label &amp; one-hot encoding</a:t>
            </a:r>
          </a:p>
        </p:txBody>
      </p:sp>
    </p:spTree>
    <p:extLst>
      <p:ext uri="{BB962C8B-B14F-4D97-AF65-F5344CB8AC3E}">
        <p14:creationId xmlns:p14="http://schemas.microsoft.com/office/powerpoint/2010/main" val="3209273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069530" y="1739515"/>
            <a:ext cx="5004940" cy="3378970"/>
          </a:xfrm>
          <a:prstGeom prst="rect">
            <a:avLst/>
          </a:prstGeom>
        </p:spPr>
      </p:pic>
      <p:sp>
        <p:nvSpPr>
          <p:cNvPr id="3" name="Shape 295"/>
          <p:cNvSpPr txBox="1"/>
          <p:nvPr/>
        </p:nvSpPr>
        <p:spPr>
          <a:xfrm>
            <a:off x="60700" y="-18712"/>
            <a:ext cx="792736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RELACIÓN ENTRE VARIABLES: MULTIVARIADO</a:t>
            </a:r>
            <a:endParaRPr sz="2800" b="1" dirty="0">
              <a:solidFill>
                <a:schemeClr val="dk1"/>
              </a:solidFill>
              <a:latin typeface="Calibri"/>
              <a:ea typeface="Calibri"/>
              <a:cs typeface="Calibri"/>
              <a:sym typeface="Calibri"/>
            </a:endParaRPr>
          </a:p>
        </p:txBody>
      </p:sp>
      <p:cxnSp>
        <p:nvCxnSpPr>
          <p:cNvPr id="5"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71032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590057" y="856211"/>
            <a:ext cx="7826751" cy="5610574"/>
          </a:xfrm>
          <a:prstGeom prst="rect">
            <a:avLst/>
          </a:prstGeom>
        </p:spPr>
      </p:pic>
      <p:sp>
        <p:nvSpPr>
          <p:cNvPr id="3" name="Shape 295"/>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RELACIÓN ENTRE VARIABLES</a:t>
            </a:r>
            <a:endParaRPr sz="2800" b="1" dirty="0">
              <a:solidFill>
                <a:schemeClr val="dk1"/>
              </a:solidFill>
              <a:latin typeface="Calibri"/>
              <a:ea typeface="Calibri"/>
              <a:cs typeface="Calibri"/>
              <a:sym typeface="Calibri"/>
            </a:endParaRPr>
          </a:p>
        </p:txBody>
      </p:sp>
      <p:cxnSp>
        <p:nvCxnSpPr>
          <p:cNvPr id="5"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950031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203865" y="504508"/>
            <a:ext cx="6686910" cy="6342433"/>
          </a:xfrm>
          <a:prstGeom prst="rect">
            <a:avLst/>
          </a:prstGeom>
        </p:spPr>
      </p:pic>
      <p:sp>
        <p:nvSpPr>
          <p:cNvPr id="3" name="Shape 295"/>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RELACIÓN ENTRE VARIABLES</a:t>
            </a:r>
            <a:endParaRPr sz="2800" b="1" dirty="0">
              <a:solidFill>
                <a:schemeClr val="dk1"/>
              </a:solidFill>
              <a:latin typeface="Calibri"/>
              <a:ea typeface="Calibri"/>
              <a:cs typeface="Calibri"/>
              <a:sym typeface="Calibri"/>
            </a:endParaRPr>
          </a:p>
        </p:txBody>
      </p:sp>
      <p:cxnSp>
        <p:nvCxnSpPr>
          <p:cNvPr id="5"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1836351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025070" y="1720461"/>
            <a:ext cx="5093860" cy="3417078"/>
          </a:xfrm>
          <a:prstGeom prst="rect">
            <a:avLst/>
          </a:prstGeom>
        </p:spPr>
      </p:pic>
      <p:sp>
        <p:nvSpPr>
          <p:cNvPr id="3" name="Shape 295"/>
          <p:cNvSpPr txBox="1"/>
          <p:nvPr/>
        </p:nvSpPr>
        <p:spPr>
          <a:xfrm>
            <a:off x="60700" y="-18712"/>
            <a:ext cx="7263126"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RELACION CON LA VARIABLE DEPENDIENTE</a:t>
            </a:r>
            <a:endParaRPr sz="2800" b="1" dirty="0">
              <a:solidFill>
                <a:schemeClr val="dk1"/>
              </a:solidFill>
              <a:latin typeface="Calibri"/>
              <a:ea typeface="Calibri"/>
              <a:cs typeface="Calibri"/>
              <a:sym typeface="Calibri"/>
            </a:endParaRPr>
          </a:p>
        </p:txBody>
      </p:sp>
      <p:cxnSp>
        <p:nvCxnSpPr>
          <p:cNvPr id="5"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126182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685800"/>
            <a:ext cx="7315200" cy="5486400"/>
          </a:xfrm>
          <a:prstGeom prst="rect">
            <a:avLst/>
          </a:prstGeom>
        </p:spPr>
      </p:pic>
      <p:sp>
        <p:nvSpPr>
          <p:cNvPr id="3" name="Shape 295"/>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HISTOGRAMAS CON Y SIN </a:t>
            </a:r>
            <a:r>
              <a:rPr lang="es-CO" sz="2800" b="1" dirty="0" err="1">
                <a:solidFill>
                  <a:schemeClr val="dk1"/>
                </a:solidFill>
                <a:latin typeface="Calibri"/>
                <a:ea typeface="Calibri"/>
                <a:cs typeface="Calibri"/>
                <a:sym typeface="Calibri"/>
              </a:rPr>
              <a:t>MenM</a:t>
            </a:r>
            <a:endParaRPr sz="2800" b="1" dirty="0">
              <a:solidFill>
                <a:schemeClr val="dk1"/>
              </a:solidFill>
              <a:latin typeface="Calibri"/>
              <a:ea typeface="Calibri"/>
              <a:cs typeface="Calibri"/>
              <a:sym typeface="Calibri"/>
            </a:endParaRPr>
          </a:p>
        </p:txBody>
      </p:sp>
      <p:cxnSp>
        <p:nvCxnSpPr>
          <p:cNvPr id="4"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249187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Shape 338"/>
          <p:cNvPicPr preferRelativeResize="0"/>
          <p:nvPr/>
        </p:nvPicPr>
        <p:blipFill rotWithShape="1">
          <a:blip r:embed="rId3">
            <a:alphaModFix/>
          </a:blip>
          <a:srcRect/>
          <a:stretch/>
        </p:blipFill>
        <p:spPr>
          <a:xfrm>
            <a:off x="69717" y="1238161"/>
            <a:ext cx="9017760" cy="2699264"/>
          </a:xfrm>
          <a:prstGeom prst="rect">
            <a:avLst/>
          </a:prstGeom>
          <a:noFill/>
          <a:ln>
            <a:noFill/>
          </a:ln>
        </p:spPr>
      </p:pic>
      <p:sp>
        <p:nvSpPr>
          <p:cNvPr id="339" name="Shape 339"/>
          <p:cNvSpPr txBox="1"/>
          <p:nvPr/>
        </p:nvSpPr>
        <p:spPr>
          <a:xfrm>
            <a:off x="60700" y="-18712"/>
            <a:ext cx="4964051"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a:solidFill>
                  <a:schemeClr val="dk1"/>
                </a:solidFill>
                <a:latin typeface="Calibri"/>
                <a:ea typeface="Calibri"/>
                <a:cs typeface="Calibri"/>
                <a:sym typeface="Calibri"/>
              </a:rPr>
              <a:t>DISTRIBUCIÓN DE FRECUENCIAS</a:t>
            </a:r>
            <a:endParaRPr sz="2800" b="1">
              <a:solidFill>
                <a:schemeClr val="dk1"/>
              </a:solidFill>
              <a:latin typeface="Calibri"/>
              <a:ea typeface="Calibri"/>
              <a:cs typeface="Calibri"/>
              <a:sym typeface="Calibri"/>
            </a:endParaRPr>
          </a:p>
        </p:txBody>
      </p:sp>
      <p:cxnSp>
        <p:nvCxnSpPr>
          <p:cNvPr id="340" name="Shape 340"/>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341" name="Shape 341"/>
          <p:cNvPicPr preferRelativeResize="0"/>
          <p:nvPr/>
        </p:nvPicPr>
        <p:blipFill rotWithShape="1">
          <a:blip r:embed="rId4">
            <a:alphaModFix/>
          </a:blip>
          <a:srcRect b="17939"/>
          <a:stretch/>
        </p:blipFill>
        <p:spPr>
          <a:xfrm>
            <a:off x="7655847" y="90616"/>
            <a:ext cx="1488153" cy="593124"/>
          </a:xfrm>
          <a:prstGeom prst="rect">
            <a:avLst/>
          </a:prstGeom>
          <a:noFill/>
          <a:ln>
            <a:noFill/>
          </a:ln>
        </p:spPr>
      </p:pic>
      <p:sp>
        <p:nvSpPr>
          <p:cNvPr id="342" name="Shape 342"/>
          <p:cNvSpPr txBox="1"/>
          <p:nvPr/>
        </p:nvSpPr>
        <p:spPr>
          <a:xfrm>
            <a:off x="7378324" y="6581001"/>
            <a:ext cx="1765676"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200">
                <a:solidFill>
                  <a:schemeClr val="dk1"/>
                </a:solidFill>
                <a:latin typeface="Calibri"/>
                <a:ea typeface="Calibri"/>
                <a:cs typeface="Calibri"/>
                <a:sym typeface="Calibri"/>
              </a:rPr>
              <a:t>Funte: Wu &amp; Chen (2013)</a:t>
            </a:r>
            <a:endParaRPr sz="1200">
              <a:solidFill>
                <a:schemeClr val="dk1"/>
              </a:solidFill>
              <a:latin typeface="Calibri"/>
              <a:ea typeface="Calibri"/>
              <a:cs typeface="Calibri"/>
              <a:sym typeface="Calibri"/>
            </a:endParaRPr>
          </a:p>
        </p:txBody>
      </p:sp>
      <p:sp>
        <p:nvSpPr>
          <p:cNvPr id="343" name="Shape 343"/>
          <p:cNvSpPr txBox="1"/>
          <p:nvPr/>
        </p:nvSpPr>
        <p:spPr>
          <a:xfrm>
            <a:off x="60700" y="5265588"/>
            <a:ext cx="8822043" cy="830997"/>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CO" sz="1600">
                <a:solidFill>
                  <a:schemeClr val="dk1"/>
                </a:solidFill>
                <a:latin typeface="Calibri"/>
                <a:ea typeface="Calibri"/>
                <a:cs typeface="Calibri"/>
                <a:sym typeface="Calibri"/>
              </a:rPr>
              <a:t>El valor absoluto de el Discriminante D</a:t>
            </a:r>
            <a:r>
              <a:rPr lang="es-CO" sz="1600" baseline="-25000">
                <a:solidFill>
                  <a:schemeClr val="dk1"/>
                </a:solidFill>
                <a:latin typeface="Calibri"/>
                <a:ea typeface="Calibri"/>
                <a:cs typeface="Calibri"/>
                <a:sym typeface="Calibri"/>
              </a:rPr>
              <a:t>j</a:t>
            </a:r>
            <a:r>
              <a:rPr lang="es-CO" sz="1600">
                <a:solidFill>
                  <a:schemeClr val="dk1"/>
                </a:solidFill>
                <a:latin typeface="Calibri"/>
                <a:ea typeface="Calibri"/>
                <a:cs typeface="Calibri"/>
                <a:sym typeface="Calibri"/>
              </a:rPr>
              <a:t> tiene que exceder 0.1. Un valor mayor a 0 indica que el valor medio del grupo de deslizamiento es relativamente mayor y un valor menor que 0 indica que el grupo de no-deslizamientos tiene un valor medio mayor.</a:t>
            </a:r>
            <a:endParaRPr sz="1600">
              <a:solidFill>
                <a:schemeClr val="dk1"/>
              </a:solidFill>
              <a:latin typeface="Calibri"/>
              <a:ea typeface="Calibri"/>
              <a:cs typeface="Calibri"/>
              <a:sym typeface="Calibri"/>
            </a:endParaRPr>
          </a:p>
        </p:txBody>
      </p:sp>
      <p:pic>
        <p:nvPicPr>
          <p:cNvPr id="344" name="Shape 344"/>
          <p:cNvPicPr preferRelativeResize="0"/>
          <p:nvPr/>
        </p:nvPicPr>
        <p:blipFill rotWithShape="1">
          <a:blip r:embed="rId5">
            <a:alphaModFix/>
          </a:blip>
          <a:srcRect/>
          <a:stretch/>
        </p:blipFill>
        <p:spPr>
          <a:xfrm>
            <a:off x="405193" y="4178934"/>
            <a:ext cx="1173235" cy="7302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DBA25A-814A-497B-A183-FF0ED86DEFEE}"/>
              </a:ext>
            </a:extLst>
          </p:cNvPr>
          <p:cNvPicPr>
            <a:picLocks noChangeAspect="1"/>
          </p:cNvPicPr>
          <p:nvPr/>
        </p:nvPicPr>
        <p:blipFill>
          <a:blip r:embed="rId2"/>
          <a:stretch>
            <a:fillRect/>
          </a:stretch>
        </p:blipFill>
        <p:spPr>
          <a:xfrm>
            <a:off x="1146527" y="629727"/>
            <a:ext cx="7111290" cy="6101693"/>
          </a:xfrm>
          <a:prstGeom prst="rect">
            <a:avLst/>
          </a:prstGeom>
        </p:spPr>
      </p:pic>
      <p:sp>
        <p:nvSpPr>
          <p:cNvPr id="3" name="Shape 339"/>
          <p:cNvSpPr txBox="1"/>
          <p:nvPr/>
        </p:nvSpPr>
        <p:spPr>
          <a:xfrm>
            <a:off x="0" y="0"/>
            <a:ext cx="4964051"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a:solidFill>
                  <a:schemeClr val="dk1"/>
                </a:solidFill>
                <a:latin typeface="Calibri"/>
                <a:ea typeface="Calibri"/>
                <a:cs typeface="Calibri"/>
                <a:sym typeface="Calibri"/>
              </a:rPr>
              <a:t>DISTRIBUCIÓN DE FRECUENCIAS</a:t>
            </a:r>
            <a:endParaRPr sz="2800" b="1">
              <a:solidFill>
                <a:schemeClr val="dk1"/>
              </a:solidFill>
              <a:latin typeface="Calibri"/>
              <a:ea typeface="Calibri"/>
              <a:cs typeface="Calibri"/>
              <a:sym typeface="Calibri"/>
            </a:endParaRPr>
          </a:p>
        </p:txBody>
      </p:sp>
      <p:cxnSp>
        <p:nvCxnSpPr>
          <p:cNvPr id="4" name="Shape 340"/>
          <p:cNvCxnSpPr/>
          <p:nvPr/>
        </p:nvCxnSpPr>
        <p:spPr>
          <a:xfrm>
            <a:off x="-60700" y="541932"/>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341"/>
          <p:cNvPicPr preferRelativeResize="0"/>
          <p:nvPr/>
        </p:nvPicPr>
        <p:blipFill rotWithShape="1">
          <a:blip r:embed="rId3">
            <a:alphaModFix/>
          </a:blip>
          <a:srcRect b="17939"/>
          <a:stretch/>
        </p:blipFill>
        <p:spPr>
          <a:xfrm>
            <a:off x="7595147" y="109328"/>
            <a:ext cx="1488153" cy="593124"/>
          </a:xfrm>
          <a:prstGeom prst="rect">
            <a:avLst/>
          </a:prstGeom>
          <a:noFill/>
          <a:ln>
            <a:noFill/>
          </a:ln>
        </p:spPr>
      </p:pic>
    </p:spTree>
    <p:extLst>
      <p:ext uri="{BB962C8B-B14F-4D97-AF65-F5344CB8AC3E}">
        <p14:creationId xmlns:p14="http://schemas.microsoft.com/office/powerpoint/2010/main" val="1272460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Shape 294"/>
          <p:cNvPicPr preferRelativeResize="0"/>
          <p:nvPr/>
        </p:nvPicPr>
        <p:blipFill rotWithShape="1">
          <a:blip r:embed="rId3">
            <a:alphaModFix/>
          </a:blip>
          <a:srcRect/>
          <a:stretch/>
        </p:blipFill>
        <p:spPr>
          <a:xfrm>
            <a:off x="189205" y="1581858"/>
            <a:ext cx="8700186" cy="3757476"/>
          </a:xfrm>
          <a:prstGeom prst="rect">
            <a:avLst/>
          </a:prstGeom>
          <a:noFill/>
          <a:ln>
            <a:noFill/>
          </a:ln>
        </p:spPr>
      </p:pic>
      <p:sp>
        <p:nvSpPr>
          <p:cNvPr id="295" name="Shape 295"/>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a:solidFill>
                  <a:schemeClr val="dk1"/>
                </a:solidFill>
                <a:latin typeface="Calibri"/>
                <a:ea typeface="Calibri"/>
                <a:cs typeface="Calibri"/>
                <a:sym typeface="Calibri"/>
              </a:rPr>
              <a:t>INDEPENDENCIA DE LAS VARIABLES</a:t>
            </a:r>
            <a:endParaRPr sz="2800" b="1">
              <a:solidFill>
                <a:schemeClr val="dk1"/>
              </a:solidFill>
              <a:latin typeface="Calibri"/>
              <a:ea typeface="Calibri"/>
              <a:cs typeface="Calibri"/>
              <a:sym typeface="Calibri"/>
            </a:endParaRPr>
          </a:p>
        </p:txBody>
      </p:sp>
      <p:cxnSp>
        <p:nvCxnSpPr>
          <p:cNvPr id="296"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297" name="Shape 297"/>
          <p:cNvPicPr preferRelativeResize="0"/>
          <p:nvPr/>
        </p:nvPicPr>
        <p:blipFill rotWithShape="1">
          <a:blip r:embed="rId4">
            <a:alphaModFix/>
          </a:blip>
          <a:srcRect b="17939"/>
          <a:stretch/>
        </p:blipFill>
        <p:spPr>
          <a:xfrm>
            <a:off x="7655847" y="90616"/>
            <a:ext cx="1488153" cy="593124"/>
          </a:xfrm>
          <a:prstGeom prst="rect">
            <a:avLst/>
          </a:prstGeom>
          <a:noFill/>
          <a:ln>
            <a:noFill/>
          </a:ln>
        </p:spPr>
      </p:pic>
      <p:sp>
        <p:nvSpPr>
          <p:cNvPr id="298" name="Shape 298"/>
          <p:cNvSpPr txBox="1"/>
          <p:nvPr/>
        </p:nvSpPr>
        <p:spPr>
          <a:xfrm>
            <a:off x="3096768" y="1033294"/>
            <a:ext cx="270849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800">
                <a:solidFill>
                  <a:schemeClr val="dk1"/>
                </a:solidFill>
                <a:latin typeface="Calibri"/>
                <a:ea typeface="Calibri"/>
                <a:cs typeface="Calibri"/>
                <a:sym typeface="Calibri"/>
              </a:rPr>
              <a:t>Correlación entre variables</a:t>
            </a:r>
            <a:endParaRPr sz="1800">
              <a:solidFill>
                <a:schemeClr val="dk1"/>
              </a:solidFill>
              <a:latin typeface="Calibri"/>
              <a:ea typeface="Calibri"/>
              <a:cs typeface="Calibri"/>
              <a:sym typeface="Calibri"/>
            </a:endParaRPr>
          </a:p>
        </p:txBody>
      </p:sp>
      <p:sp>
        <p:nvSpPr>
          <p:cNvPr id="299" name="Shape 299"/>
          <p:cNvSpPr txBox="1"/>
          <p:nvPr/>
        </p:nvSpPr>
        <p:spPr>
          <a:xfrm>
            <a:off x="7492586" y="6611779"/>
            <a:ext cx="1651414"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1000">
                <a:solidFill>
                  <a:schemeClr val="dk1"/>
                </a:solidFill>
                <a:latin typeface="Calibri"/>
                <a:ea typeface="Calibri"/>
                <a:cs typeface="Calibri"/>
                <a:sym typeface="Calibri"/>
              </a:rPr>
              <a:t>Fuente: Rincón et al. (2016) </a:t>
            </a:r>
            <a:endParaRPr sz="10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22234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412508" y="1650595"/>
            <a:ext cx="4318984" cy="3556810"/>
          </a:xfrm>
          <a:prstGeom prst="rect">
            <a:avLst/>
          </a:prstGeom>
        </p:spPr>
      </p:pic>
      <p:sp>
        <p:nvSpPr>
          <p:cNvPr id="3" name="Shape 295"/>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a:solidFill>
                  <a:schemeClr val="dk1"/>
                </a:solidFill>
                <a:latin typeface="Calibri"/>
                <a:ea typeface="Calibri"/>
                <a:cs typeface="Calibri"/>
                <a:sym typeface="Calibri"/>
              </a:rPr>
              <a:t>INDEPENDENCIA DE LAS VARIABLES</a:t>
            </a:r>
            <a:endParaRPr sz="2800" b="1">
              <a:solidFill>
                <a:schemeClr val="dk1"/>
              </a:solidFill>
              <a:latin typeface="Calibri"/>
              <a:ea typeface="Calibri"/>
              <a:cs typeface="Calibri"/>
              <a:sym typeface="Calibri"/>
            </a:endParaRPr>
          </a:p>
        </p:txBody>
      </p:sp>
      <p:cxnSp>
        <p:nvCxnSpPr>
          <p:cNvPr id="5"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44553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111AEA-B49B-4855-A514-74C4CC6F0413}"/>
              </a:ext>
            </a:extLst>
          </p:cNvPr>
          <p:cNvSpPr>
            <a:spLocks noChangeArrowheads="1"/>
          </p:cNvSpPr>
          <p:nvPr/>
        </p:nvSpPr>
        <p:spPr bwMode="auto">
          <a:xfrm>
            <a:off x="202302" y="702452"/>
            <a:ext cx="8484498" cy="3758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2830" tIns="0" rIns="0" bIns="6427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defTabSz="685800">
              <a:buClrTx/>
            </a:pPr>
            <a:r>
              <a:rPr lang="en-US" altLang="en-US" sz="1600" dirty="0">
                <a:solidFill>
                  <a:srgbClr val="000000"/>
                </a:solidFill>
                <a:latin typeface="+mj-lt"/>
              </a:rPr>
              <a:t>Spatial autocorrelation in GIS helps understand the degree </a:t>
            </a:r>
            <a:r>
              <a:rPr lang="en-US" altLang="en-US" sz="1600" b="1" dirty="0">
                <a:solidFill>
                  <a:srgbClr val="000000"/>
                </a:solidFill>
                <a:latin typeface="+mj-lt"/>
              </a:rPr>
              <a:t>to which one object is similar to other nearby objects</a:t>
            </a:r>
            <a:r>
              <a:rPr lang="en-US" altLang="en-US" sz="1600" dirty="0">
                <a:solidFill>
                  <a:srgbClr val="000000"/>
                </a:solidFill>
                <a:latin typeface="+mj-lt"/>
              </a:rPr>
              <a:t>. Moran’s I (Index) measures spatial autocorrelation.</a:t>
            </a:r>
            <a:endParaRPr lang="en-US" altLang="en-US" sz="1600" dirty="0">
              <a:latin typeface="+mj-lt"/>
            </a:endParaRPr>
          </a:p>
          <a:p>
            <a:pPr algn="just" defTabSz="685800">
              <a:buClrTx/>
            </a:pPr>
            <a:endParaRPr lang="en-US" altLang="en-US" sz="1600" dirty="0">
              <a:solidFill>
                <a:srgbClr val="000000"/>
              </a:solidFill>
              <a:latin typeface="+mj-lt"/>
            </a:endParaRPr>
          </a:p>
          <a:p>
            <a:pPr algn="just" defTabSz="685800">
              <a:buClrTx/>
            </a:pPr>
            <a:r>
              <a:rPr lang="en-US" altLang="en-US" sz="1600" dirty="0">
                <a:solidFill>
                  <a:srgbClr val="000000"/>
                </a:solidFill>
                <a:latin typeface="+mj-lt"/>
              </a:rPr>
              <a:t>Geographer Waldo R. </a:t>
            </a:r>
            <a:r>
              <a:rPr lang="en-US" altLang="en-US" sz="1600" dirty="0" err="1">
                <a:solidFill>
                  <a:srgbClr val="000000"/>
                </a:solidFill>
                <a:latin typeface="+mj-lt"/>
              </a:rPr>
              <a:t>Tobler’s</a:t>
            </a:r>
            <a:r>
              <a:rPr lang="en-US" altLang="en-US" sz="1600" dirty="0">
                <a:solidFill>
                  <a:srgbClr val="000000"/>
                </a:solidFill>
                <a:latin typeface="+mj-lt"/>
              </a:rPr>
              <a:t> stated in the </a:t>
            </a:r>
            <a:r>
              <a:rPr lang="en-US" altLang="en-US" sz="1600" b="1" dirty="0">
                <a:solidFill>
                  <a:srgbClr val="569ABF"/>
                </a:solidFill>
                <a:latin typeface="+mj-lt"/>
                <a:hlinkClick r:id="rId2"/>
              </a:rPr>
              <a:t>first law of geography</a:t>
            </a:r>
            <a:r>
              <a:rPr lang="en-US" altLang="en-US" sz="1600" dirty="0">
                <a:solidFill>
                  <a:srgbClr val="000000"/>
                </a:solidFill>
                <a:latin typeface="+mj-lt"/>
              </a:rPr>
              <a:t>:</a:t>
            </a:r>
            <a:endParaRPr lang="en-US" altLang="en-US" sz="1600" dirty="0">
              <a:latin typeface="+mj-lt"/>
            </a:endParaRPr>
          </a:p>
          <a:p>
            <a:pPr algn="just" defTabSz="685800">
              <a:buClrTx/>
            </a:pPr>
            <a:r>
              <a:rPr lang="en-US" altLang="en-US" sz="1600" b="1" dirty="0">
                <a:solidFill>
                  <a:srgbClr val="000000"/>
                </a:solidFill>
                <a:latin typeface="+mj-lt"/>
              </a:rPr>
              <a:t>“Everything is related to everything else, but near things are more related than distant things.”</a:t>
            </a:r>
          </a:p>
          <a:p>
            <a:pPr algn="just" defTabSz="685800">
              <a:buClrTx/>
            </a:pPr>
            <a:endParaRPr lang="en-US" altLang="en-US" sz="1600" dirty="0">
              <a:latin typeface="+mj-lt"/>
            </a:endParaRPr>
          </a:p>
          <a:p>
            <a:pPr algn="just" defTabSz="685800">
              <a:buClrTx/>
            </a:pPr>
            <a:r>
              <a:rPr lang="en-US" altLang="en-US" sz="1600" dirty="0">
                <a:solidFill>
                  <a:srgbClr val="000000"/>
                </a:solidFill>
                <a:latin typeface="+mj-lt"/>
              </a:rPr>
              <a:t>Spatial autocorrelation definition measures how much close objects are in comparison with other close objects. Moran’s I can be classified as positive, negative and no spatial auto-correlation.</a:t>
            </a:r>
          </a:p>
          <a:p>
            <a:pPr algn="just" defTabSz="685800">
              <a:buClrTx/>
            </a:pPr>
            <a:endParaRPr lang="en-US" altLang="en-US" sz="1600" dirty="0">
              <a:latin typeface="+mj-lt"/>
            </a:endParaRPr>
          </a:p>
          <a:p>
            <a:pPr algn="just" defTabSz="685800">
              <a:buClrTx/>
              <a:buFontTx/>
              <a:buChar char="•"/>
            </a:pPr>
            <a:r>
              <a:rPr lang="en-US" altLang="en-US" sz="1600" dirty="0">
                <a:solidFill>
                  <a:srgbClr val="000000"/>
                </a:solidFill>
                <a:latin typeface="+mj-lt"/>
              </a:rPr>
              <a:t>Positive spatial autocorrelation is when similar values cluster together in a map.</a:t>
            </a:r>
          </a:p>
          <a:p>
            <a:pPr algn="just" defTabSz="685800">
              <a:buClrTx/>
              <a:buFontTx/>
              <a:buChar char="•"/>
            </a:pPr>
            <a:endParaRPr lang="en-US" altLang="en-US" sz="1600" dirty="0">
              <a:solidFill>
                <a:srgbClr val="000000"/>
              </a:solidFill>
              <a:latin typeface="+mj-lt"/>
            </a:endParaRPr>
          </a:p>
          <a:p>
            <a:pPr algn="just" defTabSz="685800">
              <a:buClrTx/>
              <a:buFontTx/>
              <a:buChar char="•"/>
            </a:pPr>
            <a:r>
              <a:rPr lang="en-US" altLang="en-US" sz="1600" dirty="0">
                <a:solidFill>
                  <a:srgbClr val="000000"/>
                </a:solidFill>
                <a:latin typeface="+mj-lt"/>
              </a:rPr>
              <a:t>Negative spatial autocorrelation is when dissimilar values cluster together in a map.</a:t>
            </a:r>
          </a:p>
          <a:p>
            <a:pPr algn="just" defTabSz="685800">
              <a:buClrTx/>
            </a:pPr>
            <a:endParaRPr lang="en-US" altLang="en-US" sz="1600" dirty="0">
              <a:latin typeface="+mj-lt"/>
            </a:endParaRPr>
          </a:p>
        </p:txBody>
      </p:sp>
      <p:sp>
        <p:nvSpPr>
          <p:cNvPr id="3" name="Shape 295"/>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CORRELACIÓN ESPACIAL</a:t>
            </a:r>
            <a:endParaRPr sz="2800" b="1" dirty="0">
              <a:solidFill>
                <a:schemeClr val="dk1"/>
              </a:solidFill>
              <a:latin typeface="Calibri"/>
              <a:ea typeface="Calibri"/>
              <a:cs typeface="Calibri"/>
              <a:sym typeface="Calibri"/>
            </a:endParaRPr>
          </a:p>
        </p:txBody>
      </p:sp>
      <p:cxnSp>
        <p:nvCxnSpPr>
          <p:cNvPr id="4"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5"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pic>
        <p:nvPicPr>
          <p:cNvPr id="6" name="Picture 2" descr="semi-variogram">
            <a:extLst>
              <a:ext uri="{FF2B5EF4-FFF2-40B4-BE49-F238E27FC236}">
                <a16:creationId xmlns:a16="http://schemas.microsoft.com/office/drawing/2014/main" id="{2B2C7266-4945-42F6-8330-AB0F61E4B6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2797" y="4383701"/>
            <a:ext cx="4843463" cy="23002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lustered Image Spatial Autocorrelation">
            <a:extLst>
              <a:ext uri="{FF2B5EF4-FFF2-40B4-BE49-F238E27FC236}">
                <a16:creationId xmlns:a16="http://schemas.microsoft.com/office/drawing/2014/main" id="{35C95942-FFC2-4EAD-994A-D83365C6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00" y="5165136"/>
            <a:ext cx="2014538" cy="8143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heckboard Pattern: Spatial Autocorrelation">
            <a:extLst>
              <a:ext uri="{FF2B5EF4-FFF2-40B4-BE49-F238E27FC236}">
                <a16:creationId xmlns:a16="http://schemas.microsoft.com/office/drawing/2014/main" id="{C40BFCEB-D803-472A-BAA9-BE4322B56E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750" y="5140938"/>
            <a:ext cx="2000250" cy="785813"/>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681487" y="4554747"/>
            <a:ext cx="288862" cy="307777"/>
          </a:xfrm>
          <a:prstGeom prst="rect">
            <a:avLst/>
          </a:prstGeom>
          <a:noFill/>
        </p:spPr>
        <p:txBody>
          <a:bodyPr wrap="none" rtlCol="0">
            <a:spAutoFit/>
          </a:bodyPr>
          <a:lstStyle/>
          <a:p>
            <a:r>
              <a:rPr lang="es-CO" dirty="0"/>
              <a:t>+</a:t>
            </a:r>
          </a:p>
        </p:txBody>
      </p:sp>
      <p:sp>
        <p:nvSpPr>
          <p:cNvPr id="10" name="CuadroTexto 9"/>
          <p:cNvSpPr txBox="1"/>
          <p:nvPr/>
        </p:nvSpPr>
        <p:spPr>
          <a:xfrm>
            <a:off x="8033141" y="4554747"/>
            <a:ext cx="243978" cy="307777"/>
          </a:xfrm>
          <a:prstGeom prst="rect">
            <a:avLst/>
          </a:prstGeom>
          <a:noFill/>
        </p:spPr>
        <p:txBody>
          <a:bodyPr wrap="none" rtlCol="0">
            <a:spAutoFit/>
          </a:bodyPr>
          <a:lstStyle/>
          <a:p>
            <a:r>
              <a:rPr lang="es-CO" dirty="0"/>
              <a:t>-</a:t>
            </a:r>
          </a:p>
        </p:txBody>
      </p:sp>
    </p:spTree>
    <p:extLst>
      <p:ext uri="{BB962C8B-B14F-4D97-AF65-F5344CB8AC3E}">
        <p14:creationId xmlns:p14="http://schemas.microsoft.com/office/powerpoint/2010/main" val="1676177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BAC193-3B0E-48E4-A371-0C73304FB399}"/>
              </a:ext>
            </a:extLst>
          </p:cNvPr>
          <p:cNvSpPr/>
          <p:nvPr/>
        </p:nvSpPr>
        <p:spPr>
          <a:xfrm>
            <a:off x="265043" y="873848"/>
            <a:ext cx="8723682" cy="4031873"/>
          </a:xfrm>
          <a:prstGeom prst="rect">
            <a:avLst/>
          </a:prstGeom>
        </p:spPr>
        <p:txBody>
          <a:bodyPr wrap="square">
            <a:spAutoFit/>
          </a:bodyPr>
          <a:lstStyle/>
          <a:p>
            <a:pPr algn="just"/>
            <a:r>
              <a:rPr lang="en-US" sz="1600" dirty="0">
                <a:solidFill>
                  <a:srgbClr val="3D4251"/>
                </a:solidFill>
                <a:latin typeface="+mj-lt"/>
              </a:rPr>
              <a:t>Often, in a high dimensional dataset, there remain some entirely irrelevant, insignificant and unimportant features. It has been seen that the contribution of these types of features is often less towards predictive modeling as compared to the critical features. They may have zero contribution as well. These features cause a number of problems which in turn prevents the process of efficient predictive modeling.</a:t>
            </a:r>
          </a:p>
          <a:p>
            <a:pPr marL="285750" indent="-285750" algn="just">
              <a:buFont typeface="Wingdings" panose="05000000000000000000" pitchFamily="2" charset="2"/>
              <a:buChar char="ü"/>
            </a:pPr>
            <a:endParaRPr lang="en-US" sz="1600" dirty="0">
              <a:solidFill>
                <a:srgbClr val="3D4251"/>
              </a:solidFill>
              <a:latin typeface="+mj-lt"/>
            </a:endParaRPr>
          </a:p>
          <a:p>
            <a:pPr marL="285750" indent="-285750" algn="just">
              <a:buFont typeface="Wingdings" panose="05000000000000000000" pitchFamily="2" charset="2"/>
              <a:buChar char="ü"/>
            </a:pPr>
            <a:r>
              <a:rPr lang="en-US" sz="1600" dirty="0">
                <a:solidFill>
                  <a:srgbClr val="3D4251"/>
                </a:solidFill>
                <a:latin typeface="+mj-lt"/>
              </a:rPr>
              <a:t>Unnecessary resource allocation for these features.</a:t>
            </a:r>
          </a:p>
          <a:p>
            <a:pPr marL="285750" indent="-285750" algn="just">
              <a:buFont typeface="Wingdings" panose="05000000000000000000" pitchFamily="2" charset="2"/>
              <a:buChar char="ü"/>
            </a:pPr>
            <a:endParaRPr lang="en-US" sz="1600" dirty="0">
              <a:solidFill>
                <a:srgbClr val="3D4251"/>
              </a:solidFill>
              <a:latin typeface="+mj-lt"/>
            </a:endParaRPr>
          </a:p>
          <a:p>
            <a:pPr marL="285750" indent="-285750" algn="just">
              <a:buFont typeface="Wingdings" panose="05000000000000000000" pitchFamily="2" charset="2"/>
              <a:buChar char="ü"/>
            </a:pPr>
            <a:r>
              <a:rPr lang="en-US" sz="1600" dirty="0">
                <a:solidFill>
                  <a:srgbClr val="3D4251"/>
                </a:solidFill>
                <a:latin typeface="+mj-lt"/>
              </a:rPr>
              <a:t>These features act as a noise for which the machine learning model can perform terribly poorly.</a:t>
            </a:r>
          </a:p>
          <a:p>
            <a:pPr marL="285750" indent="-285750" algn="just">
              <a:buFont typeface="Wingdings" panose="05000000000000000000" pitchFamily="2" charset="2"/>
              <a:buChar char="ü"/>
            </a:pPr>
            <a:endParaRPr lang="en-US" sz="1600" dirty="0">
              <a:solidFill>
                <a:srgbClr val="3D4251"/>
              </a:solidFill>
              <a:latin typeface="+mj-lt"/>
            </a:endParaRPr>
          </a:p>
          <a:p>
            <a:pPr marL="285750" indent="-285750" algn="just">
              <a:buFont typeface="Wingdings" panose="05000000000000000000" pitchFamily="2" charset="2"/>
              <a:buChar char="ü"/>
            </a:pPr>
            <a:r>
              <a:rPr lang="en-US" sz="1600" dirty="0">
                <a:solidFill>
                  <a:srgbClr val="3D4251"/>
                </a:solidFill>
                <a:latin typeface="+mj-lt"/>
              </a:rPr>
              <a:t>The machine model takes more time to get trained.</a:t>
            </a:r>
          </a:p>
          <a:p>
            <a:pPr algn="just">
              <a:buFont typeface="Arial" panose="020B0604020202020204" pitchFamily="34" charset="0"/>
              <a:buChar char="•"/>
            </a:pPr>
            <a:endParaRPr lang="en-US" sz="1600" dirty="0">
              <a:solidFill>
                <a:srgbClr val="3D4251"/>
              </a:solidFill>
              <a:latin typeface="+mj-lt"/>
            </a:endParaRPr>
          </a:p>
          <a:p>
            <a:pPr marL="285750" indent="-285750" algn="just">
              <a:buFont typeface="Wingdings" panose="05000000000000000000" pitchFamily="2" charset="2"/>
              <a:buChar char="ü"/>
            </a:pPr>
            <a:endParaRPr lang="en-US" sz="1600" dirty="0">
              <a:solidFill>
                <a:srgbClr val="3D4251"/>
              </a:solidFill>
              <a:latin typeface="+mj-lt"/>
            </a:endParaRPr>
          </a:p>
          <a:p>
            <a:pPr algn="just">
              <a:buFont typeface="Arial" panose="020B0604020202020204" pitchFamily="34" charset="0"/>
              <a:buChar char="•"/>
            </a:pPr>
            <a:endParaRPr lang="en-US" sz="1600" dirty="0">
              <a:solidFill>
                <a:srgbClr val="3D4251"/>
              </a:solidFill>
              <a:latin typeface="+mj-lt"/>
            </a:endParaRPr>
          </a:p>
          <a:p>
            <a:pPr algn="just">
              <a:buFont typeface="Arial" panose="020B0604020202020204" pitchFamily="34" charset="0"/>
              <a:buChar char="•"/>
            </a:pPr>
            <a:endParaRPr lang="en-US" sz="1600" dirty="0">
              <a:solidFill>
                <a:srgbClr val="3D4251"/>
              </a:solidFill>
              <a:latin typeface="+mj-lt"/>
            </a:endParaRPr>
          </a:p>
        </p:txBody>
      </p:sp>
      <p:cxnSp>
        <p:nvCxnSpPr>
          <p:cNvPr id="3" name="Shape 101">
            <a:extLst>
              <a:ext uri="{FF2B5EF4-FFF2-40B4-BE49-F238E27FC236}">
                <a16:creationId xmlns:a16="http://schemas.microsoft.com/office/drawing/2014/main" id="{B2D8D17F-2E51-4F38-9401-458A983B1FFA}"/>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5" name="Shape 100">
            <a:extLst>
              <a:ext uri="{FF2B5EF4-FFF2-40B4-BE49-F238E27FC236}">
                <a16:creationId xmlns:a16="http://schemas.microsoft.com/office/drawing/2014/main" id="{F8342A0D-9AB2-41EA-B32E-0AB5B9AC477C}"/>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SELECCIÓN DE VARIABLES</a:t>
            </a:r>
          </a:p>
        </p:txBody>
      </p:sp>
      <p:pic>
        <p:nvPicPr>
          <p:cNvPr id="6" name="Shape 102">
            <a:extLst>
              <a:ext uri="{FF2B5EF4-FFF2-40B4-BE49-F238E27FC236}">
                <a16:creationId xmlns:a16="http://schemas.microsoft.com/office/drawing/2014/main" id="{2ADF2B17-69EF-47DE-AFDA-BA0B6C87785B}"/>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361284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tudy points">
            <a:extLst>
              <a:ext uri="{FF2B5EF4-FFF2-40B4-BE49-F238E27FC236}">
                <a16:creationId xmlns:a16="http://schemas.microsoft.com/office/drawing/2014/main" id="{9130D859-FA13-4F65-B568-36E75BCFE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528" y="2319677"/>
            <a:ext cx="3036094" cy="20645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semi-variogram-3">
            <a:extLst>
              <a:ext uri="{FF2B5EF4-FFF2-40B4-BE49-F238E27FC236}">
                <a16:creationId xmlns:a16="http://schemas.microsoft.com/office/drawing/2014/main" id="{E68DADB5-7CD7-4D42-97F4-7DC1E044D7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2287" y="1963311"/>
            <a:ext cx="5048800" cy="2934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987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emi-variogram point">
            <a:extLst>
              <a:ext uri="{FF2B5EF4-FFF2-40B4-BE49-F238E27FC236}">
                <a16:creationId xmlns:a16="http://schemas.microsoft.com/office/drawing/2014/main" id="{1FDC905C-204B-4CBB-AFCC-14C1880E16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9102" y="3231470"/>
            <a:ext cx="3036094" cy="176450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tudy points specific">
            <a:extLst>
              <a:ext uri="{FF2B5EF4-FFF2-40B4-BE49-F238E27FC236}">
                <a16:creationId xmlns:a16="http://schemas.microsoft.com/office/drawing/2014/main" id="{325A953E-5268-4F6C-9EA4-3715B6A57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62" y="1917020"/>
            <a:ext cx="3036094" cy="206454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emi-variogram all locations">
            <a:extLst>
              <a:ext uri="{FF2B5EF4-FFF2-40B4-BE49-F238E27FC236}">
                <a16:creationId xmlns:a16="http://schemas.microsoft.com/office/drawing/2014/main" id="{06F83F3C-3810-4496-8C5A-7A979A8520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682" y="4298031"/>
            <a:ext cx="3036094" cy="20645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32853D3C-D93C-499D-B033-93CF3799659E}"/>
              </a:ext>
            </a:extLst>
          </p:cNvPr>
          <p:cNvSpPr/>
          <p:nvPr/>
        </p:nvSpPr>
        <p:spPr>
          <a:xfrm>
            <a:off x="155275" y="781249"/>
            <a:ext cx="8755812" cy="738664"/>
          </a:xfrm>
          <a:prstGeom prst="rect">
            <a:avLst/>
          </a:prstGeom>
        </p:spPr>
        <p:txBody>
          <a:bodyPr wrap="square">
            <a:spAutoFit/>
          </a:bodyPr>
          <a:lstStyle/>
          <a:p>
            <a:r>
              <a:rPr lang="en-US" dirty="0">
                <a:latin typeface="Roboto"/>
              </a:rPr>
              <a:t>Our example contains 73 soil moisture samples in a 10 acre field. In the north-west corner, the samples are much wetter with higher water content. But in the eastern quadrant, they are much dryer as color-coded in the image below.</a:t>
            </a:r>
            <a:endParaRPr lang="en-US" dirty="0"/>
          </a:p>
        </p:txBody>
      </p:sp>
      <p:sp>
        <p:nvSpPr>
          <p:cNvPr id="6" name="Shape 295"/>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CORRELACIÓN ESPACIAL</a:t>
            </a:r>
            <a:endParaRPr sz="2800" b="1" dirty="0">
              <a:solidFill>
                <a:schemeClr val="dk1"/>
              </a:solidFill>
              <a:latin typeface="Calibri"/>
              <a:ea typeface="Calibri"/>
              <a:cs typeface="Calibri"/>
              <a:sym typeface="Calibri"/>
            </a:endParaRPr>
          </a:p>
        </p:txBody>
      </p:sp>
      <p:cxnSp>
        <p:nvCxnSpPr>
          <p:cNvPr id="7"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8" name="Shape 297"/>
          <p:cNvPicPr preferRelativeResize="0"/>
          <p:nvPr/>
        </p:nvPicPr>
        <p:blipFill rotWithShape="1">
          <a:blip r:embed="rId5">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736753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variogram nugget range sill">
            <a:extLst>
              <a:ext uri="{FF2B5EF4-FFF2-40B4-BE49-F238E27FC236}">
                <a16:creationId xmlns:a16="http://schemas.microsoft.com/office/drawing/2014/main" id="{5C152232-04C0-4940-B272-19543BF99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475" y="3010776"/>
            <a:ext cx="3560578" cy="23374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C0EA8DD-E3B1-4784-8267-0D2CEA600933}"/>
              </a:ext>
            </a:extLst>
          </p:cNvPr>
          <p:cNvSpPr/>
          <p:nvPr/>
        </p:nvSpPr>
        <p:spPr>
          <a:xfrm>
            <a:off x="171081" y="702452"/>
            <a:ext cx="8662307" cy="2308324"/>
          </a:xfrm>
          <a:prstGeom prst="rect">
            <a:avLst/>
          </a:prstGeom>
        </p:spPr>
        <p:txBody>
          <a:bodyPr wrap="square">
            <a:spAutoFit/>
          </a:bodyPr>
          <a:lstStyle/>
          <a:p>
            <a:pPr algn="just" fontAlgn="base"/>
            <a:r>
              <a:rPr lang="en-US" sz="1600" dirty="0">
                <a:latin typeface="Roboto"/>
              </a:rPr>
              <a:t>But when sample point distances are farther away, they are less likely to be similar. This means that the semi-variance becomes large. As distance increases away from sample points, there is no longer a relationship between the sample points. Their variance begins to flatten out, and sample values are not related to one another.</a:t>
            </a:r>
          </a:p>
          <a:p>
            <a:pPr algn="just" fontAlgn="base"/>
            <a:endParaRPr lang="en-US" sz="1600" dirty="0">
              <a:latin typeface="Roboto"/>
            </a:endParaRPr>
          </a:p>
          <a:p>
            <a:pPr algn="just" fontAlgn="base"/>
            <a:r>
              <a:rPr lang="en-US" sz="1600" b="1" dirty="0"/>
              <a:t>SILL</a:t>
            </a:r>
            <a:r>
              <a:rPr lang="en-US" sz="1600" dirty="0"/>
              <a:t>: The value at which the model first flattens out.</a:t>
            </a:r>
          </a:p>
          <a:p>
            <a:pPr algn="just" fontAlgn="base"/>
            <a:r>
              <a:rPr lang="en-US" sz="1600" b="1" dirty="0"/>
              <a:t>RANGE</a:t>
            </a:r>
            <a:r>
              <a:rPr lang="en-US" sz="1600" dirty="0"/>
              <a:t>: The distance at which the model first flattens out.</a:t>
            </a:r>
          </a:p>
          <a:p>
            <a:pPr algn="just" fontAlgn="base"/>
            <a:r>
              <a:rPr lang="en-US" sz="1600" b="1" dirty="0"/>
              <a:t>NUGGET</a:t>
            </a:r>
            <a:r>
              <a:rPr lang="en-US" sz="1600" dirty="0"/>
              <a:t>: The value at which the semi-variogram (almost) intercepts the y-value.</a:t>
            </a:r>
          </a:p>
          <a:p>
            <a:pPr algn="just" fontAlgn="base"/>
            <a:endParaRPr lang="en-US" sz="1600" dirty="0">
              <a:latin typeface="Roboto"/>
            </a:endParaRPr>
          </a:p>
        </p:txBody>
      </p:sp>
      <p:sp>
        <p:nvSpPr>
          <p:cNvPr id="4" name="Shape 295"/>
          <p:cNvSpPr txBox="1"/>
          <p:nvPr/>
        </p:nvSpPr>
        <p:spPr>
          <a:xfrm>
            <a:off x="60700" y="-18712"/>
            <a:ext cx="547278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CO" sz="2800" b="1" dirty="0">
                <a:solidFill>
                  <a:schemeClr val="dk1"/>
                </a:solidFill>
                <a:latin typeface="Calibri"/>
                <a:ea typeface="Calibri"/>
                <a:cs typeface="Calibri"/>
                <a:sym typeface="Calibri"/>
              </a:rPr>
              <a:t>CORRELACIÓN ESPACIAL</a:t>
            </a:r>
            <a:endParaRPr sz="2800" b="1" dirty="0">
              <a:solidFill>
                <a:schemeClr val="dk1"/>
              </a:solidFill>
              <a:latin typeface="Calibri"/>
              <a:ea typeface="Calibri"/>
              <a:cs typeface="Calibri"/>
              <a:sym typeface="Calibri"/>
            </a:endParaRPr>
          </a:p>
        </p:txBody>
      </p:sp>
      <p:cxnSp>
        <p:nvCxnSpPr>
          <p:cNvPr id="5" name="Shape 296"/>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pic>
        <p:nvPicPr>
          <p:cNvPr id="6" name="Shape 297"/>
          <p:cNvPicPr preferRelativeResize="0"/>
          <p:nvPr/>
        </p:nvPicPr>
        <p:blipFill rotWithShape="1">
          <a:blip r:embed="rId3">
            <a:alphaModFix/>
          </a:blip>
          <a:srcRect b="17939"/>
          <a:stretch/>
        </p:blipFill>
        <p:spPr>
          <a:xfrm>
            <a:off x="7655847" y="90616"/>
            <a:ext cx="1488153" cy="593124"/>
          </a:xfrm>
          <a:prstGeom prst="rect">
            <a:avLst/>
          </a:prstGeom>
          <a:noFill/>
          <a:ln>
            <a:noFill/>
          </a:ln>
        </p:spPr>
      </p:pic>
      <p:pic>
        <p:nvPicPr>
          <p:cNvPr id="7" name="Picture 2" descr="linear graph">
            <a:hlinkClick r:id="rId4"/>
            <a:extLst>
              <a:ext uri="{FF2B5EF4-FFF2-40B4-BE49-F238E27FC236}">
                <a16:creationId xmlns:a16="http://schemas.microsoft.com/office/drawing/2014/main" id="{172A46C2-A94B-4ACF-9B46-1A887B3C5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081" y="5348190"/>
            <a:ext cx="2143125" cy="14716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pherical graph">
            <a:hlinkClick r:id="rId6"/>
            <a:extLst>
              <a:ext uri="{FF2B5EF4-FFF2-40B4-BE49-F238E27FC236}">
                <a16:creationId xmlns:a16="http://schemas.microsoft.com/office/drawing/2014/main" id="{E65C794E-3987-4C94-BB84-DD021D8593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9109" y="5348189"/>
            <a:ext cx="2143125" cy="14716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xponential graph">
            <a:hlinkClick r:id="rId8"/>
            <a:extLst>
              <a:ext uri="{FF2B5EF4-FFF2-40B4-BE49-F238E27FC236}">
                <a16:creationId xmlns:a16="http://schemas.microsoft.com/office/drawing/2014/main" id="{B6A87EAB-B32D-43BA-8747-AAFE9ED18B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37764" y="5386387"/>
            <a:ext cx="2143125" cy="14716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gaussian graph">
            <a:hlinkClick r:id="rId10"/>
            <a:extLst>
              <a:ext uri="{FF2B5EF4-FFF2-40B4-BE49-F238E27FC236}">
                <a16:creationId xmlns:a16="http://schemas.microsoft.com/office/drawing/2014/main" id="{3A21D68D-C5F7-4C38-A379-2AB9AF2E9EB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90263" y="5348189"/>
            <a:ext cx="2143125" cy="1471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169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d2f99xq7vri1nk.cloudfront.net/AllDinosGrey_1.png">
            <a:extLst>
              <a:ext uri="{FF2B5EF4-FFF2-40B4-BE49-F238E27FC236}">
                <a16:creationId xmlns:a16="http://schemas.microsoft.com/office/drawing/2014/main" id="{B55CD44A-6F7A-4D20-8672-D43B2B613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4950"/>
            <a:ext cx="9144000" cy="63881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8BC6859-2DC8-400B-AAC5-6DB085BEB3C3}"/>
              </a:ext>
            </a:extLst>
          </p:cNvPr>
          <p:cNvSpPr/>
          <p:nvPr/>
        </p:nvSpPr>
        <p:spPr>
          <a:xfrm>
            <a:off x="485133" y="750573"/>
            <a:ext cx="1534394" cy="307777"/>
          </a:xfrm>
          <a:prstGeom prst="rect">
            <a:avLst/>
          </a:prstGeom>
        </p:spPr>
        <p:txBody>
          <a:bodyPr wrap="none">
            <a:spAutoFit/>
          </a:bodyPr>
          <a:lstStyle/>
          <a:p>
            <a:r>
              <a:rPr lang="en-US" b="1" dirty="0" err="1">
                <a:solidFill>
                  <a:srgbClr val="333333"/>
                </a:solidFill>
                <a:latin typeface="FrutigerNextW02Bold"/>
              </a:rPr>
              <a:t>Datasaurus</a:t>
            </a:r>
            <a:r>
              <a:rPr lang="en-US" b="1" dirty="0">
                <a:solidFill>
                  <a:srgbClr val="333333"/>
                </a:solidFill>
                <a:latin typeface="FrutigerNextW02Bold"/>
              </a:rPr>
              <a:t> Dozen</a:t>
            </a:r>
            <a:endParaRPr lang="en-US" dirty="0"/>
          </a:p>
        </p:txBody>
      </p:sp>
    </p:spTree>
    <p:extLst>
      <p:ext uri="{BB962C8B-B14F-4D97-AF65-F5344CB8AC3E}">
        <p14:creationId xmlns:p14="http://schemas.microsoft.com/office/powerpoint/2010/main" val="1739622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eatures-remo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212976"/>
            <a:ext cx="6353175" cy="34861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eatures-inf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250" y="0"/>
            <a:ext cx="5991225" cy="300037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hape 101">
            <a:extLst>
              <a:ext uri="{FF2B5EF4-FFF2-40B4-BE49-F238E27FC236}">
                <a16:creationId xmlns:a16="http://schemas.microsoft.com/office/drawing/2014/main" id="{B2D8D17F-2E51-4F38-9401-458A983B1FFA}"/>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5" name="Shape 100">
            <a:extLst>
              <a:ext uri="{FF2B5EF4-FFF2-40B4-BE49-F238E27FC236}">
                <a16:creationId xmlns:a16="http://schemas.microsoft.com/office/drawing/2014/main" id="{F8342A0D-9AB2-41EA-B32E-0AB5B9AC477C}"/>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SELECCIÓN DE VARIABLES</a:t>
            </a:r>
          </a:p>
        </p:txBody>
      </p:sp>
      <p:pic>
        <p:nvPicPr>
          <p:cNvPr id="6" name="Shape 102">
            <a:extLst>
              <a:ext uri="{FF2B5EF4-FFF2-40B4-BE49-F238E27FC236}">
                <a16:creationId xmlns:a16="http://schemas.microsoft.com/office/drawing/2014/main" id="{2ADF2B17-69EF-47DE-AFDA-BA0B6C87785B}"/>
              </a:ext>
            </a:extLst>
          </p:cNvPr>
          <p:cNvPicPr preferRelativeResize="0"/>
          <p:nvPr/>
        </p:nvPicPr>
        <p:blipFill rotWithShape="1">
          <a:blip r:embed="rId4">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3058947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FF974F-FC83-451B-B156-1F3715EC2DF6}"/>
              </a:ext>
            </a:extLst>
          </p:cNvPr>
          <p:cNvSpPr/>
          <p:nvPr/>
        </p:nvSpPr>
        <p:spPr>
          <a:xfrm>
            <a:off x="265214" y="882041"/>
            <a:ext cx="8499223" cy="2308324"/>
          </a:xfrm>
          <a:prstGeom prst="rect">
            <a:avLst/>
          </a:prstGeom>
        </p:spPr>
        <p:txBody>
          <a:bodyPr wrap="square">
            <a:spAutoFit/>
          </a:bodyPr>
          <a:lstStyle/>
          <a:p>
            <a:pPr algn="just"/>
            <a:r>
              <a:rPr lang="en-US" sz="1600" dirty="0">
                <a:solidFill>
                  <a:srgbClr val="3D4251"/>
                </a:solidFill>
                <a:latin typeface="+mj-lt"/>
              </a:rPr>
              <a:t>Let me summarize the importance of feature selection for you:</a:t>
            </a:r>
          </a:p>
          <a:p>
            <a:pPr algn="just"/>
            <a:endParaRPr lang="en-US" sz="1600" dirty="0">
              <a:solidFill>
                <a:srgbClr val="3D4251"/>
              </a:solidFill>
              <a:latin typeface="+mj-lt"/>
            </a:endParaRPr>
          </a:p>
          <a:p>
            <a:pPr marL="285750" indent="-285750" algn="just">
              <a:buFont typeface="Wingdings" panose="05000000000000000000" pitchFamily="2" charset="2"/>
              <a:buChar char="ü"/>
            </a:pPr>
            <a:r>
              <a:rPr lang="en-US" sz="1600" dirty="0">
                <a:solidFill>
                  <a:srgbClr val="3D4251"/>
                </a:solidFill>
                <a:latin typeface="+mj-lt"/>
              </a:rPr>
              <a:t>It enables the machine learning algorithm to train faster.</a:t>
            </a:r>
          </a:p>
          <a:p>
            <a:pPr marL="285750" indent="-285750" algn="just">
              <a:buFont typeface="Wingdings" panose="05000000000000000000" pitchFamily="2" charset="2"/>
              <a:buChar char="ü"/>
            </a:pPr>
            <a:endParaRPr lang="en-US" sz="1600" dirty="0">
              <a:solidFill>
                <a:srgbClr val="3D4251"/>
              </a:solidFill>
              <a:latin typeface="+mj-lt"/>
            </a:endParaRPr>
          </a:p>
          <a:p>
            <a:pPr marL="285750" indent="-285750" algn="just">
              <a:buFont typeface="Wingdings" panose="05000000000000000000" pitchFamily="2" charset="2"/>
              <a:buChar char="ü"/>
            </a:pPr>
            <a:r>
              <a:rPr lang="en-US" sz="1600" dirty="0">
                <a:solidFill>
                  <a:srgbClr val="3D4251"/>
                </a:solidFill>
                <a:latin typeface="+mj-lt"/>
              </a:rPr>
              <a:t>It reduces the complexity of a model and makes it easier to interpret.</a:t>
            </a:r>
          </a:p>
          <a:p>
            <a:pPr marL="285750" indent="-285750" algn="just">
              <a:buFont typeface="Wingdings" panose="05000000000000000000" pitchFamily="2" charset="2"/>
              <a:buChar char="ü"/>
            </a:pPr>
            <a:endParaRPr lang="en-US" sz="1600" dirty="0">
              <a:solidFill>
                <a:srgbClr val="3D4251"/>
              </a:solidFill>
              <a:latin typeface="+mj-lt"/>
            </a:endParaRPr>
          </a:p>
          <a:p>
            <a:pPr marL="285750" indent="-285750" algn="just">
              <a:buFont typeface="Wingdings" panose="05000000000000000000" pitchFamily="2" charset="2"/>
              <a:buChar char="ü"/>
            </a:pPr>
            <a:r>
              <a:rPr lang="en-US" sz="1600" dirty="0">
                <a:solidFill>
                  <a:srgbClr val="3D4251"/>
                </a:solidFill>
                <a:latin typeface="+mj-lt"/>
              </a:rPr>
              <a:t>It improves the accuracy of a model if the right subset is chosen.</a:t>
            </a:r>
          </a:p>
          <a:p>
            <a:pPr marL="285750" indent="-285750" algn="just">
              <a:buFont typeface="Wingdings" panose="05000000000000000000" pitchFamily="2" charset="2"/>
              <a:buChar char="ü"/>
            </a:pPr>
            <a:endParaRPr lang="en-US" sz="1600" dirty="0">
              <a:solidFill>
                <a:srgbClr val="3D4251"/>
              </a:solidFill>
              <a:latin typeface="+mj-lt"/>
            </a:endParaRPr>
          </a:p>
          <a:p>
            <a:pPr marL="285750" indent="-285750" algn="just">
              <a:buFont typeface="Wingdings" panose="05000000000000000000" pitchFamily="2" charset="2"/>
              <a:buChar char="ü"/>
            </a:pPr>
            <a:r>
              <a:rPr lang="en-US" sz="1600" dirty="0">
                <a:solidFill>
                  <a:srgbClr val="3D4251"/>
                </a:solidFill>
                <a:latin typeface="+mj-lt"/>
              </a:rPr>
              <a:t>It reduces Overfitting.</a:t>
            </a:r>
          </a:p>
        </p:txBody>
      </p:sp>
      <p:cxnSp>
        <p:nvCxnSpPr>
          <p:cNvPr id="3" name="Shape 101">
            <a:extLst>
              <a:ext uri="{FF2B5EF4-FFF2-40B4-BE49-F238E27FC236}">
                <a16:creationId xmlns:a16="http://schemas.microsoft.com/office/drawing/2014/main" id="{B2D8D17F-2E51-4F38-9401-458A983B1FFA}"/>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4" name="Shape 100">
            <a:extLst>
              <a:ext uri="{FF2B5EF4-FFF2-40B4-BE49-F238E27FC236}">
                <a16:creationId xmlns:a16="http://schemas.microsoft.com/office/drawing/2014/main" id="{F8342A0D-9AB2-41EA-B32E-0AB5B9AC477C}"/>
              </a:ext>
            </a:extLst>
          </p:cNvPr>
          <p:cNvSpPr txBox="1"/>
          <p:nvPr/>
        </p:nvSpPr>
        <p:spPr>
          <a:xfrm>
            <a:off x="60700" y="-18712"/>
            <a:ext cx="4776343"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SELECCIÓN DE VARIABLES</a:t>
            </a:r>
          </a:p>
        </p:txBody>
      </p:sp>
      <p:pic>
        <p:nvPicPr>
          <p:cNvPr id="5" name="Shape 102">
            <a:extLst>
              <a:ext uri="{FF2B5EF4-FFF2-40B4-BE49-F238E27FC236}">
                <a16:creationId xmlns:a16="http://schemas.microsoft.com/office/drawing/2014/main" id="{2ADF2B17-69EF-47DE-AFDA-BA0B6C87785B}"/>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969082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0FBACD-3C7D-4805-A952-2B1745B61D76}"/>
              </a:ext>
            </a:extLst>
          </p:cNvPr>
          <p:cNvSpPr/>
          <p:nvPr/>
        </p:nvSpPr>
        <p:spPr>
          <a:xfrm>
            <a:off x="336430" y="834704"/>
            <a:ext cx="8591909" cy="1569660"/>
          </a:xfrm>
          <a:prstGeom prst="rect">
            <a:avLst/>
          </a:prstGeom>
        </p:spPr>
        <p:txBody>
          <a:bodyPr wrap="square">
            <a:spAutoFit/>
          </a:bodyPr>
          <a:lstStyle/>
          <a:p>
            <a:pPr algn="just"/>
            <a:r>
              <a:rPr lang="en-US" sz="1600" dirty="0">
                <a:solidFill>
                  <a:srgbClr val="3D4251"/>
                </a:solidFill>
                <a:latin typeface="+mj-lt"/>
              </a:rPr>
              <a:t>Sometimes, feature selection is mistaken with dimensionality reduction. But they are different. Feature selection is different from dimensionality reduction. Both methods tend to reduce the number of attributes in the dataset, but a dimensionality reduction method does so by creating new combinations of attributes (sometimes known as </a:t>
            </a:r>
            <a:r>
              <a:rPr lang="en-US" sz="1600" b="1" dirty="0">
                <a:solidFill>
                  <a:srgbClr val="3D4251"/>
                </a:solidFill>
                <a:latin typeface="+mj-lt"/>
              </a:rPr>
              <a:t>feature transformation</a:t>
            </a:r>
            <a:r>
              <a:rPr lang="en-US" sz="1600" dirty="0">
                <a:solidFill>
                  <a:srgbClr val="3D4251"/>
                </a:solidFill>
                <a:latin typeface="+mj-lt"/>
              </a:rPr>
              <a:t>), whereas feature selection methods include and exclude attributes present in the data without changing them.</a:t>
            </a:r>
            <a:endParaRPr lang="en-US" sz="1600" dirty="0">
              <a:latin typeface="+mj-lt"/>
            </a:endParaRPr>
          </a:p>
        </p:txBody>
      </p:sp>
      <p:cxnSp>
        <p:nvCxnSpPr>
          <p:cNvPr id="3" name="Shape 101">
            <a:extLst>
              <a:ext uri="{FF2B5EF4-FFF2-40B4-BE49-F238E27FC236}">
                <a16:creationId xmlns:a16="http://schemas.microsoft.com/office/drawing/2014/main" id="{B2D8D17F-2E51-4F38-9401-458A983B1FFA}"/>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5" name="Shape 100">
            <a:extLst>
              <a:ext uri="{FF2B5EF4-FFF2-40B4-BE49-F238E27FC236}">
                <a16:creationId xmlns:a16="http://schemas.microsoft.com/office/drawing/2014/main" id="{F8342A0D-9AB2-41EA-B32E-0AB5B9AC477C}"/>
              </a:ext>
            </a:extLst>
          </p:cNvPr>
          <p:cNvSpPr txBox="1"/>
          <p:nvPr/>
        </p:nvSpPr>
        <p:spPr>
          <a:xfrm>
            <a:off x="60700" y="-18712"/>
            <a:ext cx="8488077"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FEATURE SELECTION ≠ FEATURE TRANSFORMATION</a:t>
            </a:r>
          </a:p>
        </p:txBody>
      </p:sp>
      <p:pic>
        <p:nvPicPr>
          <p:cNvPr id="6" name="Shape 102">
            <a:extLst>
              <a:ext uri="{FF2B5EF4-FFF2-40B4-BE49-F238E27FC236}">
                <a16:creationId xmlns:a16="http://schemas.microsoft.com/office/drawing/2014/main" id="{2ADF2B17-69EF-47DE-AFDA-BA0B6C87785B}"/>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196233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A4D2A8-C1FB-493A-9E22-CCD2C0C5FB85}"/>
              </a:ext>
            </a:extLst>
          </p:cNvPr>
          <p:cNvSpPr/>
          <p:nvPr/>
        </p:nvSpPr>
        <p:spPr>
          <a:xfrm>
            <a:off x="189780" y="809475"/>
            <a:ext cx="8626415" cy="2554545"/>
          </a:xfrm>
          <a:prstGeom prst="rect">
            <a:avLst/>
          </a:prstGeom>
        </p:spPr>
        <p:txBody>
          <a:bodyPr wrap="square">
            <a:spAutoFit/>
          </a:bodyPr>
          <a:lstStyle/>
          <a:p>
            <a:pPr algn="just"/>
            <a:r>
              <a:rPr lang="es-ES" sz="1600" dirty="0">
                <a:solidFill>
                  <a:schemeClr val="tx1"/>
                </a:solidFill>
                <a:latin typeface="+mj-lt"/>
              </a:rPr>
              <a:t>Diseñar tus </a:t>
            </a:r>
            <a:r>
              <a:rPr lang="es-ES" sz="1600" i="1" dirty="0" err="1">
                <a:solidFill>
                  <a:schemeClr val="tx1"/>
                </a:solidFill>
                <a:latin typeface="+mj-lt"/>
              </a:rPr>
              <a:t>features</a:t>
            </a:r>
            <a:r>
              <a:rPr lang="es-ES" sz="1600" dirty="0">
                <a:solidFill>
                  <a:schemeClr val="tx1"/>
                </a:solidFill>
                <a:latin typeface="+mj-lt"/>
              </a:rPr>
              <a:t> es un arte más que una ciencia. Tus </a:t>
            </a:r>
            <a:r>
              <a:rPr lang="es-ES" sz="1600" i="1" dirty="0" err="1">
                <a:solidFill>
                  <a:schemeClr val="tx1"/>
                </a:solidFill>
                <a:latin typeface="+mj-lt"/>
              </a:rPr>
              <a:t>features</a:t>
            </a:r>
            <a:r>
              <a:rPr lang="es-ES" sz="1600" dirty="0">
                <a:solidFill>
                  <a:schemeClr val="tx1"/>
                </a:solidFill>
                <a:latin typeface="+mj-lt"/>
              </a:rPr>
              <a:t> son más útiles mientras más correlación tengan tu variable objetivo.</a:t>
            </a:r>
          </a:p>
          <a:p>
            <a:pPr algn="just"/>
            <a:endParaRPr lang="es-ES" sz="1600" dirty="0">
              <a:solidFill>
                <a:schemeClr val="tx1"/>
              </a:solidFill>
              <a:latin typeface="+mj-lt"/>
            </a:endParaRPr>
          </a:p>
          <a:p>
            <a:pPr algn="just">
              <a:buFont typeface="+mj-lt"/>
              <a:buAutoNum type="arabicPeriod"/>
            </a:pPr>
            <a:r>
              <a:rPr lang="es-ES" sz="1600" b="1" dirty="0">
                <a:solidFill>
                  <a:schemeClr val="tx1"/>
                </a:solidFill>
                <a:latin typeface="+mj-lt"/>
              </a:rPr>
              <a:t> </a:t>
            </a:r>
            <a:r>
              <a:rPr lang="es-ES" sz="1600" b="1" dirty="0" err="1">
                <a:solidFill>
                  <a:schemeClr val="tx1"/>
                </a:solidFill>
                <a:latin typeface="+mj-lt"/>
              </a:rPr>
              <a:t>Features</a:t>
            </a:r>
            <a:r>
              <a:rPr lang="es-ES" sz="1600" b="1" dirty="0">
                <a:solidFill>
                  <a:schemeClr val="tx1"/>
                </a:solidFill>
                <a:latin typeface="+mj-lt"/>
              </a:rPr>
              <a:t> Independientes</a:t>
            </a:r>
            <a:r>
              <a:rPr lang="es-ES" sz="1600" dirty="0">
                <a:solidFill>
                  <a:schemeClr val="tx1"/>
                </a:solidFill>
                <a:latin typeface="+mj-lt"/>
              </a:rPr>
              <a:t>: Para no tener </a:t>
            </a:r>
            <a:r>
              <a:rPr lang="es-ES" sz="1600" dirty="0" err="1">
                <a:solidFill>
                  <a:schemeClr val="tx1"/>
                </a:solidFill>
                <a:latin typeface="+mj-lt"/>
              </a:rPr>
              <a:t>redudancias</a:t>
            </a:r>
            <a:r>
              <a:rPr lang="es-ES" sz="1600" dirty="0">
                <a:solidFill>
                  <a:schemeClr val="tx1"/>
                </a:solidFill>
                <a:latin typeface="+mj-lt"/>
              </a:rPr>
              <a:t> tus </a:t>
            </a:r>
            <a:r>
              <a:rPr lang="es-ES" sz="1600" i="1" dirty="0" err="1">
                <a:solidFill>
                  <a:schemeClr val="tx1"/>
                </a:solidFill>
                <a:latin typeface="+mj-lt"/>
              </a:rPr>
              <a:t>features</a:t>
            </a:r>
            <a:r>
              <a:rPr lang="es-ES" sz="1600" dirty="0">
                <a:solidFill>
                  <a:schemeClr val="tx1"/>
                </a:solidFill>
                <a:latin typeface="+mj-lt"/>
              </a:rPr>
              <a:t> deberían ser lo más independientes posible entre ellas.</a:t>
            </a:r>
          </a:p>
          <a:p>
            <a:pPr algn="just">
              <a:buFont typeface="+mj-lt"/>
              <a:buAutoNum type="arabicPeriod"/>
            </a:pPr>
            <a:endParaRPr lang="es-ES" sz="1600" dirty="0">
              <a:solidFill>
                <a:schemeClr val="tx1"/>
              </a:solidFill>
              <a:latin typeface="+mj-lt"/>
            </a:endParaRPr>
          </a:p>
          <a:p>
            <a:pPr algn="just">
              <a:buFont typeface="+mj-lt"/>
              <a:buAutoNum type="arabicPeriod"/>
            </a:pPr>
            <a:r>
              <a:rPr lang="es-ES" sz="1600" b="1" dirty="0">
                <a:solidFill>
                  <a:schemeClr val="tx1"/>
                </a:solidFill>
                <a:latin typeface="+mj-lt"/>
              </a:rPr>
              <a:t> Cantidad de </a:t>
            </a:r>
            <a:r>
              <a:rPr lang="es-ES" sz="1600" b="1" i="1" dirty="0" err="1">
                <a:solidFill>
                  <a:schemeClr val="tx1"/>
                </a:solidFill>
                <a:latin typeface="+mj-lt"/>
              </a:rPr>
              <a:t>Features</a:t>
            </a:r>
            <a:r>
              <a:rPr lang="es-ES" sz="1600" b="1" dirty="0">
                <a:solidFill>
                  <a:schemeClr val="tx1"/>
                </a:solidFill>
                <a:latin typeface="+mj-lt"/>
              </a:rPr>
              <a:t> controlada</a:t>
            </a:r>
            <a:r>
              <a:rPr lang="es-ES" sz="1600" dirty="0">
                <a:solidFill>
                  <a:schemeClr val="tx1"/>
                </a:solidFill>
                <a:latin typeface="+mj-lt"/>
              </a:rPr>
              <a:t>: Nuestra intuición nos falla en dimensiones superiores a 3. En la mayoría de los casos aumentar la cantidad de </a:t>
            </a:r>
            <a:r>
              <a:rPr lang="es-ES" sz="1600" i="1" dirty="0" err="1">
                <a:solidFill>
                  <a:schemeClr val="tx1"/>
                </a:solidFill>
                <a:latin typeface="+mj-lt"/>
              </a:rPr>
              <a:t>features</a:t>
            </a:r>
            <a:r>
              <a:rPr lang="es-ES" sz="1600" dirty="0">
                <a:solidFill>
                  <a:schemeClr val="tx1"/>
                </a:solidFill>
                <a:latin typeface="+mj-lt"/>
              </a:rPr>
              <a:t> afecta negativamente la performance si no contamos con una gran cantidad de datos. Por ultimo pocas </a:t>
            </a:r>
            <a:r>
              <a:rPr lang="es-ES" sz="1600" i="1" dirty="0" err="1">
                <a:solidFill>
                  <a:schemeClr val="tx1"/>
                </a:solidFill>
                <a:latin typeface="+mj-lt"/>
              </a:rPr>
              <a:t>features</a:t>
            </a:r>
            <a:r>
              <a:rPr lang="es-ES" sz="1600" dirty="0">
                <a:solidFill>
                  <a:schemeClr val="tx1"/>
                </a:solidFill>
                <a:latin typeface="+mj-lt"/>
              </a:rPr>
              <a:t> aseguran una mejor interpretabilidad de los modelos</a:t>
            </a:r>
          </a:p>
        </p:txBody>
      </p:sp>
      <p:cxnSp>
        <p:nvCxnSpPr>
          <p:cNvPr id="4" name="Shape 101">
            <a:extLst>
              <a:ext uri="{FF2B5EF4-FFF2-40B4-BE49-F238E27FC236}">
                <a16:creationId xmlns:a16="http://schemas.microsoft.com/office/drawing/2014/main" id="{B2D8D17F-2E51-4F38-9401-458A983B1FFA}"/>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5" name="Shape 100">
            <a:extLst>
              <a:ext uri="{FF2B5EF4-FFF2-40B4-BE49-F238E27FC236}">
                <a16:creationId xmlns:a16="http://schemas.microsoft.com/office/drawing/2014/main" id="{F8342A0D-9AB2-41EA-B32E-0AB5B9AC477C}"/>
              </a:ext>
            </a:extLst>
          </p:cNvPr>
          <p:cNvSpPr txBox="1"/>
          <p:nvPr/>
        </p:nvSpPr>
        <p:spPr>
          <a:xfrm>
            <a:off x="60700" y="-18712"/>
            <a:ext cx="8488077"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TIPOS DE FEATURES</a:t>
            </a:r>
          </a:p>
        </p:txBody>
      </p:sp>
      <p:pic>
        <p:nvPicPr>
          <p:cNvPr id="6" name="Shape 102">
            <a:extLst>
              <a:ext uri="{FF2B5EF4-FFF2-40B4-BE49-F238E27FC236}">
                <a16:creationId xmlns:a16="http://schemas.microsoft.com/office/drawing/2014/main" id="{2ADF2B17-69EF-47DE-AFDA-BA0B6C87785B}"/>
              </a:ext>
            </a:extLst>
          </p:cNvPr>
          <p:cNvPicPr preferRelativeResize="0"/>
          <p:nvPr/>
        </p:nvPicPr>
        <p:blipFill rotWithShape="1">
          <a:blip r:embed="rId2">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2734359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res.cloudinary.com/dyd911kmh/image/upload/f_auto,q_auto:best/v1537552825/Image3_fqsh79.png">
            <a:extLst>
              <a:ext uri="{FF2B5EF4-FFF2-40B4-BE49-F238E27FC236}">
                <a16:creationId xmlns:a16="http://schemas.microsoft.com/office/drawing/2014/main" id="{465E7203-CDED-40C3-AFA9-9FDF0C745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2990850"/>
            <a:ext cx="8877300" cy="8763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117C82C-A9F6-4929-8173-0473B9A28D02}"/>
              </a:ext>
            </a:extLst>
          </p:cNvPr>
          <p:cNvSpPr/>
          <p:nvPr/>
        </p:nvSpPr>
        <p:spPr>
          <a:xfrm>
            <a:off x="195779" y="875402"/>
            <a:ext cx="8585911" cy="830997"/>
          </a:xfrm>
          <a:prstGeom prst="rect">
            <a:avLst/>
          </a:prstGeom>
        </p:spPr>
        <p:txBody>
          <a:bodyPr wrap="square">
            <a:spAutoFit/>
          </a:bodyPr>
          <a:lstStyle/>
          <a:p>
            <a:pPr algn="just"/>
            <a:r>
              <a:rPr lang="en-US" sz="1600" dirty="0">
                <a:solidFill>
                  <a:srgbClr val="3D4251"/>
                </a:solidFill>
                <a:latin typeface="+mj-lt"/>
              </a:rPr>
              <a:t>Filter method relies on the general uniqueness of the data to be evaluated and pick feature subset, not including any mining algorithm. Filter method uses the exact assessment criterion which includes distance, information, dependency, and consistency. </a:t>
            </a:r>
            <a:endParaRPr lang="en-US" sz="1600" dirty="0">
              <a:latin typeface="+mj-lt"/>
            </a:endParaRPr>
          </a:p>
        </p:txBody>
      </p:sp>
      <p:cxnSp>
        <p:nvCxnSpPr>
          <p:cNvPr id="5" name="Shape 101">
            <a:extLst>
              <a:ext uri="{FF2B5EF4-FFF2-40B4-BE49-F238E27FC236}">
                <a16:creationId xmlns:a16="http://schemas.microsoft.com/office/drawing/2014/main" id="{B2D8D17F-2E51-4F38-9401-458A983B1FFA}"/>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6" name="Shape 100">
            <a:extLst>
              <a:ext uri="{FF2B5EF4-FFF2-40B4-BE49-F238E27FC236}">
                <a16:creationId xmlns:a16="http://schemas.microsoft.com/office/drawing/2014/main" id="{F8342A0D-9AB2-41EA-B32E-0AB5B9AC477C}"/>
              </a:ext>
            </a:extLst>
          </p:cNvPr>
          <p:cNvSpPr txBox="1"/>
          <p:nvPr/>
        </p:nvSpPr>
        <p:spPr>
          <a:xfrm>
            <a:off x="60700" y="-18712"/>
            <a:ext cx="8488077"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FILTER METHODS</a:t>
            </a:r>
          </a:p>
        </p:txBody>
      </p:sp>
      <p:pic>
        <p:nvPicPr>
          <p:cNvPr id="7" name="Shape 102">
            <a:extLst>
              <a:ext uri="{FF2B5EF4-FFF2-40B4-BE49-F238E27FC236}">
                <a16:creationId xmlns:a16="http://schemas.microsoft.com/office/drawing/2014/main" id="{2ADF2B17-69EF-47DE-AFDA-BA0B6C87785B}"/>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4145308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res.cloudinary.com/dyd911kmh/image/upload/f_auto,q_auto:best/v1537549832/Image2_ajaeo8.png">
            <a:extLst>
              <a:ext uri="{FF2B5EF4-FFF2-40B4-BE49-F238E27FC236}">
                <a16:creationId xmlns:a16="http://schemas.microsoft.com/office/drawing/2014/main" id="{36F8A5C6-36D2-453B-AE9F-5C923CE0A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923342"/>
            <a:ext cx="9144000" cy="25638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D82FEEF-5F89-4A3A-AD40-35049770162B}"/>
              </a:ext>
            </a:extLst>
          </p:cNvPr>
          <p:cNvSpPr/>
          <p:nvPr/>
        </p:nvSpPr>
        <p:spPr>
          <a:xfrm>
            <a:off x="0" y="793068"/>
            <a:ext cx="9143999" cy="2062103"/>
          </a:xfrm>
          <a:prstGeom prst="rect">
            <a:avLst/>
          </a:prstGeom>
        </p:spPr>
        <p:txBody>
          <a:bodyPr wrap="square">
            <a:spAutoFit/>
          </a:bodyPr>
          <a:lstStyle/>
          <a:p>
            <a:pPr algn="just"/>
            <a:r>
              <a:rPr lang="en-US" sz="1600" dirty="0">
                <a:solidFill>
                  <a:srgbClr val="3D4251"/>
                </a:solidFill>
                <a:latin typeface="+mj-lt"/>
              </a:rPr>
              <a:t> A wrapper method needs one machine learning algorithm and uses its performance as evaluation criteria. This method searches for a feature which is best-suited for the machine learning algorithm and aims to improve the mining performance.  </a:t>
            </a:r>
            <a:r>
              <a:rPr lang="en-US" sz="1600" b="1" dirty="0">
                <a:latin typeface="+mj-lt"/>
              </a:rPr>
              <a:t>Recursive Feature elimination</a:t>
            </a:r>
            <a:r>
              <a:rPr lang="en-US" sz="1600" dirty="0">
                <a:latin typeface="+mj-lt"/>
              </a:rPr>
              <a:t>: Recursive feature elimination performs a greedy search to find the best performing feature subset. It iteratively creates models and determines the best or the worst performing feature at each iteration. It constructs the subsequent models with the left features until all the features are explored. It then ranks the features based on the order of their elimination. In the worst case, if a dataset contains N number of features </a:t>
            </a:r>
            <a:r>
              <a:rPr lang="en-US" sz="1600" dirty="0" err="1">
                <a:latin typeface="+mj-lt"/>
              </a:rPr>
              <a:t>RFE</a:t>
            </a:r>
            <a:r>
              <a:rPr lang="en-US" sz="1600" dirty="0">
                <a:latin typeface="+mj-lt"/>
              </a:rPr>
              <a:t> will do a greedy search for </a:t>
            </a:r>
            <a:r>
              <a:rPr lang="en-US" sz="1600" dirty="0" err="1">
                <a:latin typeface="+mj-lt"/>
              </a:rPr>
              <a:t>2</a:t>
            </a:r>
            <a:r>
              <a:rPr lang="en-US" sz="1600" baseline="30000" dirty="0" err="1">
                <a:latin typeface="+mj-lt"/>
              </a:rPr>
              <a:t>N</a:t>
            </a:r>
            <a:r>
              <a:rPr lang="en-US" sz="1600" dirty="0">
                <a:latin typeface="+mj-lt"/>
              </a:rPr>
              <a:t> combinations of features.</a:t>
            </a:r>
          </a:p>
        </p:txBody>
      </p:sp>
      <p:cxnSp>
        <p:nvCxnSpPr>
          <p:cNvPr id="5" name="Shape 101">
            <a:extLst>
              <a:ext uri="{FF2B5EF4-FFF2-40B4-BE49-F238E27FC236}">
                <a16:creationId xmlns:a16="http://schemas.microsoft.com/office/drawing/2014/main" id="{B2D8D17F-2E51-4F38-9401-458A983B1FFA}"/>
              </a:ext>
            </a:extLst>
          </p:cNvPr>
          <p:cNvCxnSpPr/>
          <p:nvPr/>
        </p:nvCxnSpPr>
        <p:spPr>
          <a:xfrm>
            <a:off x="0" y="523220"/>
            <a:ext cx="2686903" cy="0"/>
          </a:xfrm>
          <a:prstGeom prst="straightConnector1">
            <a:avLst/>
          </a:prstGeom>
          <a:noFill/>
          <a:ln w="28575" cap="flat" cmpd="sng">
            <a:solidFill>
              <a:schemeClr val="dk1"/>
            </a:solidFill>
            <a:prstDash val="solid"/>
            <a:miter lim="800000"/>
            <a:headEnd type="none" w="sm" len="sm"/>
            <a:tailEnd type="none" w="sm" len="sm"/>
          </a:ln>
        </p:spPr>
      </p:cxnSp>
      <p:sp>
        <p:nvSpPr>
          <p:cNvPr id="6" name="Shape 100">
            <a:extLst>
              <a:ext uri="{FF2B5EF4-FFF2-40B4-BE49-F238E27FC236}">
                <a16:creationId xmlns:a16="http://schemas.microsoft.com/office/drawing/2014/main" id="{F8342A0D-9AB2-41EA-B32E-0AB5B9AC477C}"/>
              </a:ext>
            </a:extLst>
          </p:cNvPr>
          <p:cNvSpPr txBox="1"/>
          <p:nvPr/>
        </p:nvSpPr>
        <p:spPr>
          <a:xfrm>
            <a:off x="60700" y="-18712"/>
            <a:ext cx="8488077" cy="523220"/>
          </a:xfrm>
          <a:prstGeom prst="rect">
            <a:avLst/>
          </a:prstGeom>
          <a:noFill/>
          <a:ln>
            <a:noFill/>
          </a:ln>
        </p:spPr>
        <p:txBody>
          <a:bodyPr spcFirstLastPara="1" wrap="square" lIns="91425" tIns="45700" rIns="91425" bIns="45700" anchor="t" anchorCtr="0">
            <a:noAutofit/>
          </a:bodyPr>
          <a:lstStyle/>
          <a:p>
            <a:pPr lvl="0"/>
            <a:r>
              <a:rPr lang="es-CO" sz="2800" b="1" dirty="0">
                <a:solidFill>
                  <a:schemeClr val="dk1"/>
                </a:solidFill>
                <a:latin typeface="Calibri"/>
                <a:ea typeface="Calibri"/>
                <a:cs typeface="Calibri"/>
                <a:sym typeface="Calibri"/>
              </a:rPr>
              <a:t>WRAPPER METHODS</a:t>
            </a:r>
          </a:p>
        </p:txBody>
      </p:sp>
      <p:pic>
        <p:nvPicPr>
          <p:cNvPr id="7" name="Shape 102">
            <a:extLst>
              <a:ext uri="{FF2B5EF4-FFF2-40B4-BE49-F238E27FC236}">
                <a16:creationId xmlns:a16="http://schemas.microsoft.com/office/drawing/2014/main" id="{2ADF2B17-69EF-47DE-AFDA-BA0B6C87785B}"/>
              </a:ext>
            </a:extLst>
          </p:cNvPr>
          <p:cNvPicPr preferRelativeResize="0"/>
          <p:nvPr/>
        </p:nvPicPr>
        <p:blipFill rotWithShape="1">
          <a:blip r:embed="rId3">
            <a:alphaModFix/>
          </a:blip>
          <a:srcRect b="17939"/>
          <a:stretch/>
        </p:blipFill>
        <p:spPr>
          <a:xfrm>
            <a:off x="7655847" y="90616"/>
            <a:ext cx="1488153" cy="593124"/>
          </a:xfrm>
          <a:prstGeom prst="rect">
            <a:avLst/>
          </a:prstGeom>
          <a:noFill/>
          <a:ln>
            <a:noFill/>
          </a:ln>
        </p:spPr>
      </p:pic>
    </p:spTree>
    <p:extLst>
      <p:ext uri="{BB962C8B-B14F-4D97-AF65-F5344CB8AC3E}">
        <p14:creationId xmlns:p14="http://schemas.microsoft.com/office/powerpoint/2010/main" val="949853223"/>
      </p:ext>
    </p:extLst>
  </p:cSld>
  <p:clrMapOvr>
    <a:masterClrMapping/>
  </p:clrMapOvr>
</p:sld>
</file>

<file path=ppt/theme/theme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1091</TotalTime>
  <Words>1401</Words>
  <Application>Microsoft Office PowerPoint</Application>
  <PresentationFormat>Presentación en pantalla (4:3)</PresentationFormat>
  <Paragraphs>141</Paragraphs>
  <Slides>33</Slides>
  <Notes>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33</vt:i4>
      </vt:variant>
    </vt:vector>
  </HeadingPairs>
  <TitlesOfParts>
    <vt:vector size="39" baseType="lpstr">
      <vt:lpstr>Arial</vt:lpstr>
      <vt:lpstr>Calibri</vt:lpstr>
      <vt:lpstr>FrutigerNextW02Bold</vt:lpstr>
      <vt:lpstr>Roboto</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Box Charts</vt:lpstr>
      <vt:lpstr>Presentación de PowerPoint</vt:lpstr>
      <vt:lpstr>Bar Charts</vt:lpstr>
      <vt:lpstr>Visualizing Multivariate Relationships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Edier Aristizabal</dc:creator>
  <cp:lastModifiedBy>USUARIO</cp:lastModifiedBy>
  <cp:revision>66</cp:revision>
  <dcterms:modified xsi:type="dcterms:W3CDTF">2020-01-02T23:53:07Z</dcterms:modified>
</cp:coreProperties>
</file>